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2" r:id="rId1"/>
  </p:sldMasterIdLst>
  <p:notesMasterIdLst>
    <p:notesMasterId r:id="rId40"/>
  </p:notesMasterIdLst>
  <p:sldIdLst>
    <p:sldId id="256" r:id="rId2"/>
    <p:sldId id="263" r:id="rId3"/>
    <p:sldId id="281" r:id="rId4"/>
    <p:sldId id="265" r:id="rId5"/>
    <p:sldId id="264" r:id="rId6"/>
    <p:sldId id="283" r:id="rId7"/>
    <p:sldId id="284" r:id="rId8"/>
    <p:sldId id="308" r:id="rId9"/>
    <p:sldId id="285" r:id="rId10"/>
    <p:sldId id="286" r:id="rId11"/>
    <p:sldId id="287" r:id="rId12"/>
    <p:sldId id="309" r:id="rId13"/>
    <p:sldId id="288" r:id="rId14"/>
    <p:sldId id="289" r:id="rId15"/>
    <p:sldId id="290" r:id="rId16"/>
    <p:sldId id="291" r:id="rId17"/>
    <p:sldId id="267" r:id="rId18"/>
    <p:sldId id="266" r:id="rId19"/>
    <p:sldId id="268" r:id="rId20"/>
    <p:sldId id="269" r:id="rId21"/>
    <p:sldId id="270" r:id="rId22"/>
    <p:sldId id="272" r:id="rId23"/>
    <p:sldId id="273" r:id="rId24"/>
    <p:sldId id="274" r:id="rId25"/>
    <p:sldId id="275" r:id="rId26"/>
    <p:sldId id="276" r:id="rId27"/>
    <p:sldId id="277" r:id="rId28"/>
    <p:sldId id="280" r:id="rId29"/>
    <p:sldId id="304" r:id="rId30"/>
    <p:sldId id="261" r:id="rId31"/>
    <p:sldId id="305" r:id="rId32"/>
    <p:sldId id="282" r:id="rId33"/>
    <p:sldId id="301" r:id="rId34"/>
    <p:sldId id="262" r:id="rId35"/>
    <p:sldId id="306" r:id="rId36"/>
    <p:sldId id="307" r:id="rId37"/>
    <p:sldId id="302" r:id="rId38"/>
    <p:sldId id="29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3"/>
    <p:restoredTop sz="94554"/>
  </p:normalViewPr>
  <p:slideViewPr>
    <p:cSldViewPr snapToGrid="0" snapToObjects="1">
      <p:cViewPr>
        <p:scale>
          <a:sx n="80" d="100"/>
          <a:sy n="80" d="100"/>
        </p:scale>
        <p:origin x="1584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4B3F5-FC6E-1C48-B05A-485F5B230C32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6A499-B341-6C40-805F-E70572813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08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6A499-B341-6C40-805F-E70572813B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61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Wechat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6A499-B341-6C40-805F-E70572813B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94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Facebook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6A499-B341-6C40-805F-E70572813B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86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6A499-B341-6C40-805F-E70572813B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18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40 t/m 64 </a:t>
            </a:r>
            <a:r>
              <a:rPr lang="en-US" dirty="0" err="1" smtClean="0"/>
              <a:t>jaar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6A499-B341-6C40-805F-E70572813B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35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Hierin</a:t>
            </a:r>
            <a:r>
              <a:rPr lang="en-US" dirty="0" smtClean="0"/>
              <a:t> </a:t>
            </a:r>
            <a:r>
              <a:rPr lang="en-US" dirty="0" err="1" smtClean="0"/>
              <a:t>zie</a:t>
            </a:r>
            <a:r>
              <a:rPr lang="en-US" baseline="0" dirty="0" smtClean="0"/>
              <a:t> je de </a:t>
            </a:r>
            <a:r>
              <a:rPr lang="en-US" baseline="0" dirty="0" err="1" smtClean="0"/>
              <a:t>antwoorden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quizvragen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terug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6A499-B341-6C40-805F-E70572813B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6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Slechts</a:t>
            </a:r>
            <a:r>
              <a:rPr lang="en-US" dirty="0" smtClean="0"/>
              <a:t> 5% van de </a:t>
            </a:r>
            <a:r>
              <a:rPr lang="en-US" dirty="0" err="1" smtClean="0"/>
              <a:t>Nederlandsers</a:t>
            </a:r>
            <a:r>
              <a:rPr lang="en-US" dirty="0" smtClean="0"/>
              <a:t> is </a:t>
            </a:r>
            <a:r>
              <a:rPr lang="en-US" dirty="0" err="1" smtClean="0"/>
              <a:t>afgehaakt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Facebook.</a:t>
            </a:r>
            <a:r>
              <a:rPr lang="en-US" baseline="0" dirty="0" smtClean="0"/>
              <a:t> </a:t>
            </a:r>
            <a:r>
              <a:rPr lang="en-US" dirty="0" smtClean="0"/>
              <a:t>Grote </a:t>
            </a:r>
            <a:r>
              <a:rPr lang="en-US" dirty="0" err="1" smtClean="0"/>
              <a:t>stijging</a:t>
            </a:r>
            <a:r>
              <a:rPr lang="en-US" dirty="0" smtClean="0"/>
              <a:t> van Facebook </a:t>
            </a:r>
            <a:r>
              <a:rPr lang="en-US" dirty="0" err="1" smtClean="0"/>
              <a:t>onder</a:t>
            </a:r>
            <a:r>
              <a:rPr lang="en-US" dirty="0" smtClean="0"/>
              <a:t> 65- </a:t>
            </a:r>
            <a:r>
              <a:rPr lang="en-US" dirty="0" err="1" smtClean="0"/>
              <a:t>en</a:t>
            </a:r>
            <a:r>
              <a:rPr lang="en-US" dirty="0" smtClean="0"/>
              <a:t> met name 80-plussers, </a:t>
            </a:r>
            <a:r>
              <a:rPr lang="en-US" dirty="0" err="1" smtClean="0"/>
              <a:t>terwijl</a:t>
            </a:r>
            <a:r>
              <a:rPr lang="en-US" dirty="0" smtClean="0"/>
              <a:t> de </a:t>
            </a:r>
            <a:r>
              <a:rPr lang="en-US" dirty="0" err="1" smtClean="0"/>
              <a:t>daing</a:t>
            </a:r>
            <a:r>
              <a:rPr lang="en-US" dirty="0" smtClean="0"/>
              <a:t> </a:t>
            </a:r>
            <a:r>
              <a:rPr lang="en-US" dirty="0" err="1" smtClean="0"/>
              <a:t>onder</a:t>
            </a:r>
            <a:r>
              <a:rPr lang="en-US" dirty="0" smtClean="0"/>
              <a:t> </a:t>
            </a:r>
            <a:r>
              <a:rPr lang="en-US" dirty="0" err="1" smtClean="0"/>
              <a:t>jongeren</a:t>
            </a:r>
            <a:r>
              <a:rPr lang="en-US" dirty="0" smtClean="0"/>
              <a:t> </a:t>
            </a:r>
            <a:r>
              <a:rPr lang="en-US" dirty="0" err="1" smtClean="0"/>
              <a:t>stabiiseert</a:t>
            </a:r>
            <a:r>
              <a:rPr lang="en-US" dirty="0" smtClean="0"/>
              <a:t> in 2016.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6A499-B341-6C40-805F-E70572813B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10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9% van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Nederlanders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afgehaakt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bij</a:t>
            </a:r>
            <a:r>
              <a:rPr lang="en-US" baseline="0" dirty="0" smtClean="0"/>
              <a:t> YouTube. YouTube </a:t>
            </a:r>
            <a:r>
              <a:rPr lang="en-US" baseline="0" dirty="0" err="1" smtClean="0"/>
              <a:t>stijgt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jaar</a:t>
            </a:r>
            <a:r>
              <a:rPr lang="en-US" baseline="0" dirty="0" smtClean="0"/>
              <a:t> met name </a:t>
            </a:r>
            <a:r>
              <a:rPr lang="en-US" baseline="0" dirty="0" err="1" smtClean="0"/>
              <a:t>onder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jongeren</a:t>
            </a:r>
            <a:r>
              <a:rPr lang="en-US" baseline="0" dirty="0" smtClean="0"/>
              <a:t> tot 39 </a:t>
            </a:r>
            <a:r>
              <a:rPr lang="en-US" baseline="0" dirty="0" err="1" smtClean="0"/>
              <a:t>jaar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6A499-B341-6C40-805F-E70572813B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14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Bij</a:t>
            </a:r>
            <a:r>
              <a:rPr lang="en-US" dirty="0" smtClean="0"/>
              <a:t> LinkedIn </a:t>
            </a:r>
            <a:r>
              <a:rPr lang="en-US" dirty="0" err="1" smtClean="0"/>
              <a:t>groeit</a:t>
            </a:r>
            <a:r>
              <a:rPr lang="en-US" dirty="0" smtClean="0"/>
              <a:t> het </a:t>
            </a:r>
            <a:r>
              <a:rPr lang="en-US" dirty="0" err="1" smtClean="0"/>
              <a:t>totaal</a:t>
            </a:r>
            <a:r>
              <a:rPr lang="en-US" dirty="0" smtClean="0"/>
              <a:t> </a:t>
            </a:r>
            <a:r>
              <a:rPr lang="en-US" dirty="0" err="1" smtClean="0"/>
              <a:t>aantal</a:t>
            </a:r>
            <a:r>
              <a:rPr lang="en-US" dirty="0" smtClean="0"/>
              <a:t> </a:t>
            </a:r>
            <a:r>
              <a:rPr lang="en-US" dirty="0" err="1" smtClean="0"/>
              <a:t>gebruikers</a:t>
            </a:r>
            <a:r>
              <a:rPr lang="en-US" dirty="0" smtClean="0"/>
              <a:t> met 11%, maar </a:t>
            </a:r>
            <a:r>
              <a:rPr lang="en-US" dirty="0" err="1" smtClean="0"/>
              <a:t>neemt</a:t>
            </a:r>
            <a:r>
              <a:rPr lang="en-US" dirty="0" smtClean="0"/>
              <a:t> het </a:t>
            </a:r>
            <a:r>
              <a:rPr lang="en-US" dirty="0" err="1" smtClean="0"/>
              <a:t>dagelijks</a:t>
            </a:r>
            <a:r>
              <a:rPr lang="en-US" dirty="0" smtClean="0"/>
              <a:t> </a:t>
            </a:r>
            <a:r>
              <a:rPr lang="en-US" dirty="0" err="1" smtClean="0"/>
              <a:t>gebruik</a:t>
            </a:r>
            <a:r>
              <a:rPr lang="en-US" dirty="0" smtClean="0"/>
              <a:t> </a:t>
            </a:r>
            <a:r>
              <a:rPr lang="en-US" dirty="0" err="1" smtClean="0"/>
              <a:t>onder</a:t>
            </a:r>
            <a:r>
              <a:rPr lang="en-US" dirty="0" smtClean="0"/>
              <a:t> </a:t>
            </a:r>
            <a:r>
              <a:rPr lang="en-US" dirty="0" err="1" smtClean="0"/>
              <a:t>Nederlanders</a:t>
            </a:r>
            <a:r>
              <a:rPr lang="en-US" dirty="0" smtClean="0"/>
              <a:t> </a:t>
            </a:r>
            <a:r>
              <a:rPr lang="en-US" dirty="0" err="1" smtClean="0"/>
              <a:t>ouder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39 </a:t>
            </a:r>
            <a:r>
              <a:rPr lang="en-US" dirty="0" err="1" smtClean="0"/>
              <a:t>jaar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. 2de </a:t>
            </a:r>
            <a:r>
              <a:rPr lang="en-US" dirty="0" err="1" smtClean="0"/>
              <a:t>afbeelding</a:t>
            </a:r>
            <a:r>
              <a:rPr lang="en-US" dirty="0" smtClean="0"/>
              <a:t> is </a:t>
            </a:r>
            <a:r>
              <a:rPr lang="en-US" dirty="0" err="1" smtClean="0"/>
              <a:t>dageijks</a:t>
            </a:r>
            <a:r>
              <a:rPr lang="en-US" dirty="0" smtClean="0"/>
              <a:t> </a:t>
            </a:r>
            <a:r>
              <a:rPr lang="en-US" dirty="0" err="1" smtClean="0"/>
              <a:t>gebruik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6A499-B341-6C40-805F-E70572813B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64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11% van de </a:t>
            </a:r>
            <a:r>
              <a:rPr lang="en-US" dirty="0" err="1" smtClean="0"/>
              <a:t>Nederlanders</a:t>
            </a:r>
            <a:r>
              <a:rPr lang="en-US" dirty="0" smtClean="0"/>
              <a:t> is </a:t>
            </a:r>
            <a:r>
              <a:rPr lang="en-US" dirty="0" err="1" smtClean="0"/>
              <a:t>afgehaakt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Twitter.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jongeren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grote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afname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gebruikers</a:t>
            </a:r>
            <a:r>
              <a:rPr lang="en-US" baseline="0" dirty="0" smtClean="0"/>
              <a:t> Twitter, </a:t>
            </a:r>
            <a:r>
              <a:rPr lang="en-US" baseline="0" dirty="0" err="1" smtClean="0"/>
              <a:t>terwijl</a:t>
            </a:r>
            <a:r>
              <a:rPr lang="en-US" baseline="0" dirty="0" smtClean="0"/>
              <a:t> Twitter </a:t>
            </a:r>
            <a:r>
              <a:rPr lang="en-US" baseline="0" dirty="0" err="1" smtClean="0"/>
              <a:t>onder</a:t>
            </a:r>
            <a:r>
              <a:rPr lang="en-US" baseline="0" dirty="0" smtClean="0"/>
              <a:t> 80-plussers </a:t>
            </a:r>
            <a:r>
              <a:rPr lang="en-US" baseline="0" dirty="0" err="1" smtClean="0"/>
              <a:t>juist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groeit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6A499-B341-6C40-805F-E70572813B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2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LinkedIn, Twitter &amp; Google+ </a:t>
            </a:r>
            <a:r>
              <a:rPr lang="en-US" dirty="0" err="1" smtClean="0"/>
              <a:t>dalen</a:t>
            </a:r>
            <a:r>
              <a:rPr lang="en-US" dirty="0" smtClean="0"/>
              <a:t> in het </a:t>
            </a:r>
            <a:r>
              <a:rPr lang="en-US" dirty="0" err="1" smtClean="0"/>
              <a:t>dagelijks</a:t>
            </a:r>
            <a:r>
              <a:rPr lang="en-US" dirty="0" smtClean="0"/>
              <a:t> </a:t>
            </a:r>
            <a:r>
              <a:rPr lang="en-US" dirty="0" err="1" smtClean="0"/>
              <a:t>gebruik</a:t>
            </a:r>
            <a:r>
              <a:rPr lang="en-US" dirty="0" smtClean="0"/>
              <a:t> </a:t>
            </a:r>
            <a:r>
              <a:rPr lang="en-US" dirty="0" err="1" smtClean="0"/>
              <a:t>t.o.v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jaar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Hier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gekeken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naar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dagelijks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gebruik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6A499-B341-6C40-805F-E70572813B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74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Facebook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6A499-B341-6C40-805F-E70572813B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696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Instagram is </a:t>
            </a:r>
            <a:r>
              <a:rPr lang="en-US" dirty="0" err="1" smtClean="0"/>
              <a:t>voornamelijk</a:t>
            </a:r>
            <a:r>
              <a:rPr lang="en-US" dirty="0" smtClean="0"/>
              <a:t> </a:t>
            </a:r>
            <a:r>
              <a:rPr lang="en-US" dirty="0" err="1" smtClean="0"/>
              <a:t>populair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groeiend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jongeren</a:t>
            </a:r>
            <a:r>
              <a:rPr lang="en-US" baseline="0" dirty="0" smtClean="0"/>
              <a:t> t/m 19 </a:t>
            </a:r>
            <a:r>
              <a:rPr lang="en-US" baseline="0" dirty="0" err="1" smtClean="0"/>
              <a:t>jaar</a:t>
            </a:r>
            <a:r>
              <a:rPr lang="en-US" baseline="0" dirty="0" smtClean="0"/>
              <a:t>. 58% van </a:t>
            </a:r>
            <a:r>
              <a:rPr lang="en-US" baseline="0" dirty="0" err="1" smtClean="0"/>
              <a:t>alle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Nederlandse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jongeren</a:t>
            </a:r>
            <a:r>
              <a:rPr lang="en-US" baseline="0" dirty="0" smtClean="0"/>
              <a:t> van 15 t/m 19 </a:t>
            </a:r>
            <a:r>
              <a:rPr lang="en-US" baseline="0" dirty="0" err="1" smtClean="0"/>
              <a:t>jaar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gebruik</a:t>
            </a:r>
            <a:r>
              <a:rPr lang="en-US" baseline="0" dirty="0" smtClean="0"/>
              <a:t> van Instagram. 52% van </a:t>
            </a:r>
            <a:r>
              <a:rPr lang="en-US" baseline="0" dirty="0" err="1" smtClean="0"/>
              <a:t>alle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Nederlandse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studenten</a:t>
            </a:r>
            <a:r>
              <a:rPr lang="en-US" baseline="0" dirty="0" smtClean="0"/>
              <a:t>/</a:t>
            </a:r>
            <a:r>
              <a:rPr lang="en-US" baseline="0" dirty="0" err="1" smtClean="0"/>
              <a:t>scholieren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maakt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gebruik</a:t>
            </a:r>
            <a:r>
              <a:rPr lang="en-US" baseline="0" dirty="0" smtClean="0"/>
              <a:t> van Instagram.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6A499-B341-6C40-805F-E70572813B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687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Pinterest is </a:t>
            </a:r>
            <a:r>
              <a:rPr lang="en-US" dirty="0" err="1" smtClean="0"/>
              <a:t>voornamelijk</a:t>
            </a:r>
            <a:r>
              <a:rPr lang="en-US" dirty="0" smtClean="0"/>
              <a:t> </a:t>
            </a:r>
            <a:r>
              <a:rPr lang="en-US" dirty="0" err="1" smtClean="0"/>
              <a:t>populair</a:t>
            </a:r>
            <a:r>
              <a:rPr lang="en-US" dirty="0" smtClean="0"/>
              <a:t> </a:t>
            </a:r>
            <a:r>
              <a:rPr lang="en-US" dirty="0" err="1" smtClean="0"/>
              <a:t>onder</a:t>
            </a:r>
            <a:r>
              <a:rPr lang="en-US" dirty="0" smtClean="0"/>
              <a:t> 15 tot 39 </a:t>
            </a:r>
            <a:r>
              <a:rPr lang="en-US" dirty="0" err="1" smtClean="0"/>
              <a:t>jarigen</a:t>
            </a:r>
            <a:r>
              <a:rPr lang="en-US" dirty="0" smtClean="0"/>
              <a:t>, maar </a:t>
            </a:r>
            <a:r>
              <a:rPr lang="en-US" dirty="0" err="1" smtClean="0"/>
              <a:t>groei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vindt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onder</a:t>
            </a:r>
            <a:r>
              <a:rPr lang="en-US" baseline="0" dirty="0" smtClean="0"/>
              <a:t> 40 to 79 </a:t>
            </a:r>
            <a:r>
              <a:rPr lang="en-US" baseline="0" dirty="0" err="1" smtClean="0"/>
              <a:t>jarigen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plaats</a:t>
            </a:r>
            <a:r>
              <a:rPr lang="en-US" baseline="0" dirty="0" smtClean="0"/>
              <a:t>. 21% van </a:t>
            </a:r>
            <a:r>
              <a:rPr lang="en-US" baseline="0" dirty="0" err="1" smtClean="0"/>
              <a:t>alle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Nederlanders</a:t>
            </a:r>
            <a:r>
              <a:rPr lang="en-US" baseline="0" dirty="0" smtClean="0"/>
              <a:t> van 20-39 </a:t>
            </a:r>
            <a:r>
              <a:rPr lang="en-US" baseline="0" dirty="0" err="1" smtClean="0"/>
              <a:t>jaar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gebruik</a:t>
            </a:r>
            <a:r>
              <a:rPr lang="en-US" baseline="0" dirty="0" smtClean="0"/>
              <a:t> van Pinterest. 21% van </a:t>
            </a:r>
            <a:r>
              <a:rPr lang="en-US" baseline="0" dirty="0" err="1" smtClean="0"/>
              <a:t>alle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Nederlandse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studenten</a:t>
            </a:r>
            <a:r>
              <a:rPr lang="en-US" baseline="0" dirty="0" smtClean="0"/>
              <a:t>/</a:t>
            </a:r>
            <a:r>
              <a:rPr lang="en-US" baseline="0" dirty="0" err="1" smtClean="0"/>
              <a:t>scholieren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maakt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gebruik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Pitnerest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6A499-B341-6C40-805F-E70572813B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63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Snapchat is </a:t>
            </a:r>
            <a:r>
              <a:rPr lang="en-US" dirty="0" err="1" smtClean="0"/>
              <a:t>voornamelijk</a:t>
            </a:r>
            <a:r>
              <a:rPr lang="en-US" dirty="0" smtClean="0"/>
              <a:t> </a:t>
            </a:r>
            <a:r>
              <a:rPr lang="en-US" dirty="0" err="1" smtClean="0"/>
              <a:t>populair</a:t>
            </a:r>
            <a:r>
              <a:rPr lang="en-US" dirty="0" smtClean="0"/>
              <a:t> </a:t>
            </a:r>
            <a:r>
              <a:rPr lang="en-US" dirty="0" err="1" smtClean="0"/>
              <a:t>onder</a:t>
            </a:r>
            <a:r>
              <a:rPr lang="en-US" dirty="0" smtClean="0"/>
              <a:t> </a:t>
            </a:r>
            <a:r>
              <a:rPr lang="en-US" dirty="0" err="1" smtClean="0"/>
              <a:t>jongeren</a:t>
            </a:r>
            <a:r>
              <a:rPr lang="en-US" dirty="0" smtClean="0"/>
              <a:t> t/m 19 </a:t>
            </a:r>
            <a:r>
              <a:rPr lang="en-US" dirty="0" err="1" smtClean="0"/>
              <a:t>jaar</a:t>
            </a:r>
            <a:r>
              <a:rPr lang="en-US" dirty="0" smtClean="0"/>
              <a:t>. 56% van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Nederlanders</a:t>
            </a:r>
            <a:r>
              <a:rPr lang="en-US" dirty="0" smtClean="0"/>
              <a:t> van 15-19 </a:t>
            </a:r>
            <a:r>
              <a:rPr lang="en-US" dirty="0" err="1" smtClean="0"/>
              <a:t>jaar</a:t>
            </a:r>
            <a:r>
              <a:rPr lang="en-US" dirty="0" smtClean="0"/>
              <a:t> </a:t>
            </a:r>
            <a:r>
              <a:rPr lang="en-US" dirty="0" err="1" smtClean="0"/>
              <a:t>maken</a:t>
            </a:r>
            <a:r>
              <a:rPr lang="en-US" dirty="0" smtClean="0"/>
              <a:t> </a:t>
            </a:r>
            <a:r>
              <a:rPr lang="en-US" dirty="0" err="1" smtClean="0"/>
              <a:t>gebruik</a:t>
            </a:r>
            <a:r>
              <a:rPr lang="en-US" dirty="0" smtClean="0"/>
              <a:t> van Snapchat. 51% van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Nederlandse</a:t>
            </a:r>
            <a:r>
              <a:rPr lang="en-US" dirty="0" smtClean="0"/>
              <a:t> </a:t>
            </a:r>
            <a:r>
              <a:rPr lang="en-US" dirty="0" err="1" smtClean="0"/>
              <a:t>studenten</a:t>
            </a:r>
            <a:r>
              <a:rPr lang="en-US" dirty="0" smtClean="0"/>
              <a:t>/</a:t>
            </a:r>
            <a:r>
              <a:rPr lang="en-US" dirty="0" err="1" smtClean="0"/>
              <a:t>scholieren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maakt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gebruik</a:t>
            </a:r>
            <a:r>
              <a:rPr lang="en-US" baseline="0" dirty="0" smtClean="0"/>
              <a:t> van snapchat.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6A499-B341-6C40-805F-E70572813B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90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Gebruik</a:t>
            </a:r>
            <a:r>
              <a:rPr lang="en-US" dirty="0" smtClean="0"/>
              <a:t> Snapchat,</a:t>
            </a:r>
            <a:r>
              <a:rPr lang="en-US" baseline="0" dirty="0" smtClean="0"/>
              <a:t> foursquare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Wechat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gestegen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Instagram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Pinterest </a:t>
            </a:r>
            <a:r>
              <a:rPr lang="en-US" baseline="0" dirty="0" err="1" smtClean="0"/>
              <a:t>blijven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groeien</a:t>
            </a:r>
            <a:r>
              <a:rPr lang="en-US" baseline="0" dirty="0" smtClean="0"/>
              <a:t> in 2016.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6A499-B341-6C40-805F-E70572813B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785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Hierin</a:t>
            </a:r>
            <a:r>
              <a:rPr lang="en-US" dirty="0" smtClean="0"/>
              <a:t> </a:t>
            </a:r>
            <a:r>
              <a:rPr lang="en-US" dirty="0" err="1" smtClean="0"/>
              <a:t>zie</a:t>
            </a:r>
            <a:r>
              <a:rPr lang="en-US" baseline="0" dirty="0" smtClean="0"/>
              <a:t> je de </a:t>
            </a:r>
            <a:r>
              <a:rPr lang="en-US" baseline="0" dirty="0" err="1" smtClean="0"/>
              <a:t>antwoorden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quizvragen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terug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6A499-B341-6C40-805F-E70572813B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018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Hierin</a:t>
            </a:r>
            <a:r>
              <a:rPr lang="en-US" dirty="0" smtClean="0"/>
              <a:t> </a:t>
            </a:r>
            <a:r>
              <a:rPr lang="en-US" dirty="0" err="1" smtClean="0"/>
              <a:t>zie</a:t>
            </a:r>
            <a:r>
              <a:rPr lang="en-US" baseline="0" dirty="0" smtClean="0"/>
              <a:t> je de </a:t>
            </a:r>
            <a:r>
              <a:rPr lang="en-US" baseline="0" dirty="0" err="1" smtClean="0"/>
              <a:t>antwoorden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quizvragen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terug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6A499-B341-6C40-805F-E70572813B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Hierin</a:t>
            </a:r>
            <a:r>
              <a:rPr lang="en-US" dirty="0" smtClean="0"/>
              <a:t> </a:t>
            </a:r>
            <a:r>
              <a:rPr lang="en-US" dirty="0" err="1" smtClean="0"/>
              <a:t>zie</a:t>
            </a:r>
            <a:r>
              <a:rPr lang="en-US" baseline="0" dirty="0" smtClean="0"/>
              <a:t> je de </a:t>
            </a:r>
            <a:r>
              <a:rPr lang="en-US" baseline="0" dirty="0" err="1" smtClean="0"/>
              <a:t>antwoorden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quizvragen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terug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6A499-B341-6C40-805F-E70572813BE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705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Hierin</a:t>
            </a:r>
            <a:r>
              <a:rPr lang="en-US" dirty="0" smtClean="0"/>
              <a:t> </a:t>
            </a:r>
            <a:r>
              <a:rPr lang="en-US" dirty="0" err="1" smtClean="0"/>
              <a:t>zie</a:t>
            </a:r>
            <a:r>
              <a:rPr lang="en-US" baseline="0" dirty="0" smtClean="0"/>
              <a:t> je de </a:t>
            </a:r>
            <a:r>
              <a:rPr lang="en-US" baseline="0" dirty="0" err="1" smtClean="0"/>
              <a:t>antwoorden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quizvragen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terug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6A499-B341-6C40-805F-E70572813BE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55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WhatsApp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6A499-B341-6C40-805F-E70572813B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67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71%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6A499-B341-6C40-805F-E70572813B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92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71%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6A499-B341-6C40-805F-E70572813B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85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9,6 </a:t>
            </a:r>
            <a:r>
              <a:rPr lang="en-US" dirty="0" err="1" smtClean="0"/>
              <a:t>miljoen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6A499-B341-6C40-805F-E70572813B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8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Tumblr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6A499-B341-6C40-805F-E70572813B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56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Youtube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6A499-B341-6C40-805F-E70572813B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28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71%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6A499-B341-6C40-805F-E70572813B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6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13CA740-F676-1F41-A104-775994F4CEDD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9F980E4-BC07-2A4B-8399-D523C842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3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A740-F676-1F41-A104-775994F4CEDD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80E4-BC07-2A4B-8399-D523C842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87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13CA740-F676-1F41-A104-775994F4CEDD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9F980E4-BC07-2A4B-8399-D523C842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79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13CA740-F676-1F41-A104-775994F4CEDD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9F980E4-BC07-2A4B-8399-D523C842468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0949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13CA740-F676-1F41-A104-775994F4CEDD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9F980E4-BC07-2A4B-8399-D523C842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91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A740-F676-1F41-A104-775994F4CEDD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80E4-BC07-2A4B-8399-D523C842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23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A740-F676-1F41-A104-775994F4CEDD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80E4-BC07-2A4B-8399-D523C842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1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A740-F676-1F41-A104-775994F4CEDD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80E4-BC07-2A4B-8399-D523C842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58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13CA740-F676-1F41-A104-775994F4CEDD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9F980E4-BC07-2A4B-8399-D523C842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2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A740-F676-1F41-A104-775994F4CEDD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80E4-BC07-2A4B-8399-D523C842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9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13CA740-F676-1F41-A104-775994F4CEDD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9F980E4-BC07-2A4B-8399-D523C842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2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A740-F676-1F41-A104-775994F4CEDD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80E4-BC07-2A4B-8399-D523C842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A740-F676-1F41-A104-775994F4CEDD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80E4-BC07-2A4B-8399-D523C842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6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A740-F676-1F41-A104-775994F4CEDD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80E4-BC07-2A4B-8399-D523C842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3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A740-F676-1F41-A104-775994F4CEDD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80E4-BC07-2A4B-8399-D523C842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3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A740-F676-1F41-A104-775994F4CEDD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80E4-BC07-2A4B-8399-D523C842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4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A740-F676-1F41-A104-775994F4CEDD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80E4-BC07-2A4B-8399-D523C842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7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CA740-F676-1F41-A104-775994F4CEDD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980E4-BC07-2A4B-8399-D523C842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4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Ezgi </a:t>
            </a:r>
            <a:r>
              <a:rPr lang="en-US" dirty="0" err="1" smtClean="0"/>
              <a:t>Okyay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049" y="2163754"/>
            <a:ext cx="887413" cy="14665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8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646493"/>
            <a:ext cx="10820400" cy="1293028"/>
          </a:xfrm>
        </p:spPr>
        <p:txBody>
          <a:bodyPr>
            <a:noAutofit/>
          </a:bodyPr>
          <a:lstStyle/>
          <a:p>
            <a:pPr algn="ctr"/>
            <a:r>
              <a:rPr lang="en-US" sz="3800" cap="none" dirty="0"/>
              <a:t>6</a:t>
            </a:r>
            <a:r>
              <a:rPr lang="en-US" sz="3800" cap="none" dirty="0" smtClean="0"/>
              <a:t>. </a:t>
            </a:r>
            <a:r>
              <a:rPr lang="en-US" sz="3800" cap="none" dirty="0" err="1" smtClean="0"/>
              <a:t>Onder</a:t>
            </a:r>
            <a:r>
              <a:rPr lang="en-US" sz="3800" cap="none" dirty="0" smtClean="0"/>
              <a:t> </a:t>
            </a:r>
            <a:r>
              <a:rPr lang="en-US" sz="3800" cap="none" dirty="0" err="1" smtClean="0"/>
              <a:t>welk</a:t>
            </a:r>
            <a:r>
              <a:rPr lang="en-US" sz="3800" cap="none" dirty="0" smtClean="0"/>
              <a:t> social media platform </a:t>
            </a:r>
            <a:r>
              <a:rPr lang="en-US" sz="3800" cap="none" dirty="0" err="1" smtClean="0"/>
              <a:t>daalt</a:t>
            </a:r>
            <a:r>
              <a:rPr lang="en-US" sz="3800" cap="none" dirty="0" smtClean="0"/>
              <a:t> het </a:t>
            </a:r>
            <a:r>
              <a:rPr lang="en-US" sz="3800" cap="none" dirty="0" err="1" smtClean="0"/>
              <a:t>dagelijks</a:t>
            </a:r>
            <a:r>
              <a:rPr lang="en-US" sz="3800" cap="none" dirty="0" smtClean="0"/>
              <a:t> </a:t>
            </a:r>
            <a:r>
              <a:rPr lang="en-US" sz="3800" cap="none" dirty="0" err="1" smtClean="0"/>
              <a:t>gebruik</a:t>
            </a:r>
            <a:r>
              <a:rPr lang="en-US" sz="3800" cap="none" dirty="0" smtClean="0"/>
              <a:t> het </a:t>
            </a:r>
            <a:r>
              <a:rPr lang="en-US" sz="3800" cap="none" dirty="0" err="1" smtClean="0"/>
              <a:t>meest</a:t>
            </a:r>
            <a:r>
              <a:rPr lang="en-US" sz="3800" cap="none" dirty="0" smtClean="0"/>
              <a:t>?</a:t>
            </a:r>
            <a:endParaRPr lang="en-US" sz="38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3649714"/>
            <a:ext cx="10820400" cy="196310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Instagram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Tumblr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Snapchat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Pinterest</a:t>
            </a:r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08065" y="4169601"/>
            <a:ext cx="3175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sz="5400" b="1" cap="none" spc="0" dirty="0" smtClean="0">
                <a:ln/>
                <a:solidFill>
                  <a:schemeClr val="accent3"/>
                </a:solidFill>
                <a:effectLst/>
              </a:rPr>
              <a:t>B. Tumblr</a:t>
            </a:r>
            <a:endParaRPr lang="nl-NL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146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4425"/>
            <a:ext cx="10820400" cy="1477442"/>
          </a:xfrm>
        </p:spPr>
        <p:txBody>
          <a:bodyPr>
            <a:noAutofit/>
          </a:bodyPr>
          <a:lstStyle/>
          <a:p>
            <a:pPr algn="ctr"/>
            <a:r>
              <a:rPr lang="en-US" sz="3800" cap="none" dirty="0"/>
              <a:t>7</a:t>
            </a:r>
            <a:r>
              <a:rPr lang="en-US" sz="3800" cap="none" dirty="0" smtClean="0"/>
              <a:t>. Van </a:t>
            </a:r>
            <a:r>
              <a:rPr lang="en-US" sz="3800" cap="none" dirty="0" err="1" smtClean="0"/>
              <a:t>welke</a:t>
            </a:r>
            <a:r>
              <a:rPr lang="en-US" sz="3800" cap="none" dirty="0" smtClean="0"/>
              <a:t> van de </a:t>
            </a:r>
            <a:r>
              <a:rPr lang="en-US" sz="3800" cap="none" dirty="0" err="1" smtClean="0"/>
              <a:t>onderstaande</a:t>
            </a:r>
            <a:r>
              <a:rPr lang="en-US" sz="3800" cap="none" dirty="0" smtClean="0"/>
              <a:t> </a:t>
            </a:r>
            <a:r>
              <a:rPr lang="en-US" sz="3800" cap="none" dirty="0" err="1" smtClean="0"/>
              <a:t>platformen</a:t>
            </a:r>
            <a:r>
              <a:rPr lang="en-US" sz="3800" cap="none" dirty="0" smtClean="0"/>
              <a:t> </a:t>
            </a:r>
            <a:r>
              <a:rPr lang="en-US" sz="3800" cap="none" dirty="0" err="1" smtClean="0"/>
              <a:t>stijgt</a:t>
            </a:r>
            <a:r>
              <a:rPr lang="en-US" sz="3800" cap="none" dirty="0" smtClean="0"/>
              <a:t> het </a:t>
            </a:r>
            <a:r>
              <a:rPr lang="en-US" sz="3800" cap="none" dirty="0" err="1" smtClean="0"/>
              <a:t>dagelijks</a:t>
            </a:r>
            <a:r>
              <a:rPr lang="en-US" sz="3800" cap="none" dirty="0" smtClean="0"/>
              <a:t> </a:t>
            </a:r>
            <a:r>
              <a:rPr lang="en-US" sz="3800" cap="none" dirty="0" err="1" smtClean="0"/>
              <a:t>gebruik</a:t>
            </a:r>
            <a:r>
              <a:rPr lang="en-US" sz="3800" cap="none" dirty="0" smtClean="0"/>
              <a:t> het </a:t>
            </a:r>
            <a:r>
              <a:rPr lang="en-US" sz="3800" cap="none" dirty="0" err="1" smtClean="0"/>
              <a:t>meest</a:t>
            </a:r>
            <a:r>
              <a:rPr lang="en-US" sz="3800" cap="none" dirty="0" smtClean="0"/>
              <a:t>?</a:t>
            </a:r>
            <a:endParaRPr lang="en-US" sz="38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21769"/>
            <a:ext cx="10820400" cy="203454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YouTube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Facebook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err="1" smtClean="0"/>
              <a:t>Linkedin</a:t>
            </a:r>
            <a:endParaRPr lang="en-US" sz="2800" dirty="0"/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Twitter</a:t>
            </a:r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75045" y="4377374"/>
            <a:ext cx="3980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sz="5400" b="1" cap="none" spc="0" dirty="0" smtClean="0">
                <a:ln/>
                <a:solidFill>
                  <a:schemeClr val="accent3"/>
                </a:solidFill>
                <a:effectLst/>
              </a:rPr>
              <a:t>A. YouTube</a:t>
            </a:r>
            <a:endParaRPr lang="nl-NL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5598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1571624"/>
            <a:ext cx="10720387" cy="1857375"/>
          </a:xfrm>
        </p:spPr>
        <p:txBody>
          <a:bodyPr>
            <a:normAutofit/>
          </a:bodyPr>
          <a:lstStyle/>
          <a:p>
            <a:pPr algn="ctr"/>
            <a:r>
              <a:rPr lang="en-US" sz="3800" cap="none" dirty="0"/>
              <a:t>8</a:t>
            </a:r>
            <a:r>
              <a:rPr lang="en-US" sz="3800" cap="none" dirty="0" smtClean="0"/>
              <a:t>. Welk social media platform </a:t>
            </a:r>
            <a:r>
              <a:rPr lang="en-US" sz="3800" cap="none" dirty="0" err="1" smtClean="0"/>
              <a:t>gebruikt</a:t>
            </a:r>
            <a:r>
              <a:rPr lang="en-US" sz="3800" cap="none" dirty="0" smtClean="0"/>
              <a:t> </a:t>
            </a:r>
            <a:r>
              <a:rPr lang="en-US" sz="3800" cap="none" dirty="0" err="1" smtClean="0"/>
              <a:t>dit</a:t>
            </a:r>
            <a:r>
              <a:rPr lang="en-US" sz="3800" cap="none" dirty="0" smtClean="0"/>
              <a:t> </a:t>
            </a:r>
            <a:r>
              <a:rPr lang="en-US" sz="3800" cap="none" dirty="0" err="1" smtClean="0"/>
              <a:t>symbool</a:t>
            </a:r>
            <a:r>
              <a:rPr lang="en-US" sz="3800" cap="none" dirty="0" smtClean="0"/>
              <a:t>?</a:t>
            </a:r>
            <a:endParaRPr lang="en-US" sz="38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3951924"/>
            <a:ext cx="10820400" cy="220599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Tumblr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WeChat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Pinterest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Instagram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742798" y="3951924"/>
            <a:ext cx="4421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sz="5400" b="1" dirty="0" smtClean="0">
                <a:ln/>
                <a:solidFill>
                  <a:schemeClr val="accent3"/>
                </a:solidFill>
              </a:rPr>
              <a:t>D</a:t>
            </a:r>
            <a:r>
              <a:rPr lang="nl-NL" sz="5400" b="1" cap="none" spc="0" dirty="0" smtClean="0">
                <a:ln/>
                <a:solidFill>
                  <a:schemeClr val="accent3"/>
                </a:solidFill>
                <a:effectLst/>
              </a:rPr>
              <a:t>. Instagram</a:t>
            </a:r>
            <a:endParaRPr lang="nl-NL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419" y="3149919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1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6278"/>
            <a:ext cx="10844212" cy="1293028"/>
          </a:xfrm>
        </p:spPr>
        <p:txBody>
          <a:bodyPr>
            <a:normAutofit/>
          </a:bodyPr>
          <a:lstStyle/>
          <a:p>
            <a:pPr algn="ctr"/>
            <a:r>
              <a:rPr lang="en-US" sz="3800" cap="none" dirty="0"/>
              <a:t>9</a:t>
            </a:r>
            <a:r>
              <a:rPr lang="en-US" sz="3800" cap="none" dirty="0" smtClean="0"/>
              <a:t>. </a:t>
            </a:r>
            <a:r>
              <a:rPr lang="en-US" sz="3800" cap="none" dirty="0" err="1" smtClean="0"/>
              <a:t>Welke</a:t>
            </a:r>
            <a:r>
              <a:rPr lang="en-US" sz="3800" cap="none" dirty="0" smtClean="0"/>
              <a:t> van de </a:t>
            </a:r>
            <a:r>
              <a:rPr lang="en-US" sz="3800" cap="none" dirty="0" err="1" smtClean="0"/>
              <a:t>onderstaande</a:t>
            </a:r>
            <a:r>
              <a:rPr lang="en-US" sz="3800" cap="none" dirty="0" smtClean="0"/>
              <a:t> social media </a:t>
            </a:r>
            <a:r>
              <a:rPr lang="en-US" sz="3800" cap="none" dirty="0" err="1" smtClean="0"/>
              <a:t>platformen</a:t>
            </a:r>
            <a:r>
              <a:rPr lang="en-US" sz="3800" cap="none" dirty="0" smtClean="0"/>
              <a:t> </a:t>
            </a:r>
            <a:r>
              <a:rPr lang="en-US" sz="3800" cap="none" dirty="0" err="1" smtClean="0"/>
              <a:t>wordt</a:t>
            </a:r>
            <a:r>
              <a:rPr lang="en-US" sz="3800" cap="none" dirty="0" smtClean="0"/>
              <a:t> het </a:t>
            </a:r>
            <a:r>
              <a:rPr lang="en-US" sz="3800" cap="none" dirty="0" err="1" smtClean="0"/>
              <a:t>minst</a:t>
            </a:r>
            <a:r>
              <a:rPr lang="en-US" sz="3800" cap="none" dirty="0" smtClean="0"/>
              <a:t> </a:t>
            </a:r>
            <a:r>
              <a:rPr lang="en-US" sz="3800" cap="none" dirty="0" err="1" smtClean="0"/>
              <a:t>gebruikt</a:t>
            </a:r>
            <a:r>
              <a:rPr lang="en-US" sz="3800" cap="none" dirty="0" smtClean="0"/>
              <a:t>?</a:t>
            </a:r>
            <a:endParaRPr lang="en-US" sz="38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625427"/>
            <a:ext cx="3666067" cy="202025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Foursquare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Instagram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WeChat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Tumblr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618813" y="3983335"/>
            <a:ext cx="3801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sz="5400" b="1" cap="none" spc="0" dirty="0" smtClean="0">
                <a:ln/>
                <a:solidFill>
                  <a:schemeClr val="accent3"/>
                </a:solidFill>
                <a:effectLst/>
              </a:rPr>
              <a:t>C. WeChat</a:t>
            </a:r>
            <a:endParaRPr lang="nl-NL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6652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35898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en-US" sz="3800" cap="none" dirty="0" smtClean="0"/>
              <a:t>10. Welk platform </a:t>
            </a:r>
            <a:r>
              <a:rPr lang="en-US" sz="3800" cap="none" dirty="0" err="1" smtClean="0"/>
              <a:t>groeit</a:t>
            </a:r>
            <a:r>
              <a:rPr lang="en-US" sz="3800" cap="none" dirty="0" smtClean="0"/>
              <a:t> het </a:t>
            </a:r>
            <a:r>
              <a:rPr lang="en-US" sz="3800" cap="none" dirty="0" err="1" smtClean="0"/>
              <a:t>hardst</a:t>
            </a:r>
            <a:r>
              <a:rPr lang="en-US" sz="3800" cap="none" dirty="0" smtClean="0"/>
              <a:t> met het </a:t>
            </a:r>
            <a:r>
              <a:rPr lang="en-US" sz="3800" cap="none" dirty="0" err="1" smtClean="0"/>
              <a:t>aantal</a:t>
            </a:r>
            <a:r>
              <a:rPr lang="en-US" sz="3800" cap="none" dirty="0" smtClean="0"/>
              <a:t> </a:t>
            </a:r>
            <a:r>
              <a:rPr lang="en-US" sz="3800" cap="none" dirty="0" err="1" smtClean="0"/>
              <a:t>gebruikers</a:t>
            </a:r>
            <a:r>
              <a:rPr lang="en-US" sz="3800" cap="none" dirty="0" smtClean="0"/>
              <a:t> van 80 </a:t>
            </a:r>
            <a:r>
              <a:rPr lang="en-US" sz="3800" cap="none" dirty="0" err="1" smtClean="0"/>
              <a:t>jaar</a:t>
            </a:r>
            <a:r>
              <a:rPr lang="en-US" sz="3800" cap="none" dirty="0" smtClean="0"/>
              <a:t> </a:t>
            </a:r>
            <a:r>
              <a:rPr lang="en-US" sz="3800" cap="none" dirty="0" err="1" smtClean="0"/>
              <a:t>en</a:t>
            </a:r>
            <a:r>
              <a:rPr lang="en-US" sz="3800" cap="none" dirty="0" smtClean="0"/>
              <a:t> </a:t>
            </a:r>
            <a:r>
              <a:rPr lang="en-US" sz="3800" cap="none" dirty="0" err="1" smtClean="0"/>
              <a:t>ouder</a:t>
            </a:r>
            <a:r>
              <a:rPr lang="en-US" sz="3800" cap="none" dirty="0" smtClean="0"/>
              <a:t>?</a:t>
            </a:r>
            <a:endParaRPr lang="en-US" sz="38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47446"/>
            <a:ext cx="2870200" cy="174879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Facebook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Twitter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YouTube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196818" y="3847446"/>
            <a:ext cx="4509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sz="5400" b="1" cap="none" spc="0" dirty="0" smtClean="0">
                <a:ln/>
                <a:solidFill>
                  <a:schemeClr val="accent3"/>
                </a:solidFill>
                <a:effectLst/>
              </a:rPr>
              <a:t>A. Facebook</a:t>
            </a:r>
            <a:endParaRPr lang="nl-NL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5184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6643"/>
            <a:ext cx="10820400" cy="1376024"/>
          </a:xfrm>
        </p:spPr>
        <p:txBody>
          <a:bodyPr>
            <a:noAutofit/>
          </a:bodyPr>
          <a:lstStyle/>
          <a:p>
            <a:pPr algn="ctr"/>
            <a:r>
              <a:rPr lang="en-US" sz="3800" cap="none" dirty="0" smtClean="0"/>
              <a:t>11. </a:t>
            </a:r>
            <a:r>
              <a:rPr lang="en-US" sz="3800" cap="none" dirty="0" err="1" smtClean="0"/>
              <a:t>Welke</a:t>
            </a:r>
            <a:r>
              <a:rPr lang="en-US" sz="3800" cap="none" dirty="0" smtClean="0"/>
              <a:t> van de </a:t>
            </a:r>
            <a:r>
              <a:rPr lang="en-US" sz="3800" cap="none" dirty="0" err="1" smtClean="0"/>
              <a:t>onderstaande</a:t>
            </a:r>
            <a:r>
              <a:rPr lang="en-US" sz="3800" cap="none" dirty="0" smtClean="0"/>
              <a:t> </a:t>
            </a:r>
            <a:r>
              <a:rPr lang="en-US" sz="3800" cap="none" dirty="0" err="1" smtClean="0"/>
              <a:t>platformen</a:t>
            </a:r>
            <a:r>
              <a:rPr lang="en-US" sz="3800" cap="none" dirty="0" smtClean="0"/>
              <a:t> </a:t>
            </a:r>
            <a:r>
              <a:rPr lang="en-US" sz="3800" cap="none" dirty="0" err="1" smtClean="0"/>
              <a:t>wordt</a:t>
            </a:r>
            <a:r>
              <a:rPr lang="en-US" sz="3800" cap="none" dirty="0" smtClean="0"/>
              <a:t> het </a:t>
            </a:r>
            <a:r>
              <a:rPr lang="en-US" sz="3800" cap="none" dirty="0" err="1" smtClean="0"/>
              <a:t>meest</a:t>
            </a:r>
            <a:r>
              <a:rPr lang="en-US" sz="3800" cap="none" dirty="0" smtClean="0"/>
              <a:t> </a:t>
            </a:r>
            <a:r>
              <a:rPr lang="en-US" sz="3800" cap="none" dirty="0" err="1" smtClean="0"/>
              <a:t>gebruikt</a:t>
            </a:r>
            <a:r>
              <a:rPr lang="en-US" sz="3800" cap="none" dirty="0" smtClean="0"/>
              <a:t> door </a:t>
            </a:r>
            <a:r>
              <a:rPr lang="en-US" sz="3800" cap="none" dirty="0" err="1" smtClean="0"/>
              <a:t>jongeren</a:t>
            </a:r>
            <a:r>
              <a:rPr lang="en-US" sz="3800" cap="none" dirty="0" smtClean="0"/>
              <a:t> van 15 t/m 19 </a:t>
            </a:r>
            <a:r>
              <a:rPr lang="en-US" sz="3800" cap="none" dirty="0" err="1" smtClean="0"/>
              <a:t>jaar</a:t>
            </a:r>
            <a:endParaRPr lang="en-US" sz="38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33157"/>
            <a:ext cx="10820400" cy="211044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Snapchat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Instagram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Pinterest</a:t>
            </a:r>
          </a:p>
        </p:txBody>
      </p:sp>
      <p:sp>
        <p:nvSpPr>
          <p:cNvPr id="4" name="Rectangle 3"/>
          <p:cNvSpPr/>
          <p:nvPr/>
        </p:nvSpPr>
        <p:spPr>
          <a:xfrm>
            <a:off x="4112443" y="3833157"/>
            <a:ext cx="4339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sz="5400" b="1" cap="none" spc="0" dirty="0" smtClean="0">
                <a:ln/>
                <a:solidFill>
                  <a:schemeClr val="accent3"/>
                </a:solidFill>
                <a:effectLst/>
              </a:rPr>
              <a:t>B. Instagram</a:t>
            </a:r>
            <a:endParaRPr lang="nl-NL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061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537" y="1520022"/>
            <a:ext cx="10720387" cy="1293028"/>
          </a:xfrm>
        </p:spPr>
        <p:txBody>
          <a:bodyPr>
            <a:normAutofit/>
          </a:bodyPr>
          <a:lstStyle/>
          <a:p>
            <a:pPr algn="ctr"/>
            <a:r>
              <a:rPr lang="en-US" sz="3800" cap="none" dirty="0" smtClean="0"/>
              <a:t>12. </a:t>
            </a:r>
            <a:r>
              <a:rPr lang="en-US" sz="3800" cap="none" dirty="0" err="1" smtClean="0"/>
              <a:t>Welke</a:t>
            </a:r>
            <a:r>
              <a:rPr lang="en-US" sz="3800" cap="none" dirty="0" smtClean="0"/>
              <a:t> </a:t>
            </a:r>
            <a:r>
              <a:rPr lang="en-US" sz="3800" cap="none" dirty="0" err="1" smtClean="0"/>
              <a:t>leeftijdsgroep</a:t>
            </a:r>
            <a:r>
              <a:rPr lang="en-US" sz="3800" cap="none" dirty="0" smtClean="0"/>
              <a:t> </a:t>
            </a:r>
            <a:r>
              <a:rPr lang="en-US" sz="3800" cap="none" dirty="0" err="1" smtClean="0"/>
              <a:t>maakt</a:t>
            </a:r>
            <a:r>
              <a:rPr lang="en-US" sz="3800" cap="none" dirty="0" smtClean="0"/>
              <a:t> </a:t>
            </a:r>
            <a:r>
              <a:rPr lang="en-US" sz="3800" cap="none" dirty="0" err="1" smtClean="0"/>
              <a:t>dagelijks</a:t>
            </a:r>
            <a:r>
              <a:rPr lang="en-US" sz="3800" cap="none" dirty="0" smtClean="0"/>
              <a:t> het </a:t>
            </a:r>
            <a:r>
              <a:rPr lang="en-US" sz="3800" cap="none" dirty="0" err="1" smtClean="0"/>
              <a:t>meest</a:t>
            </a:r>
            <a:r>
              <a:rPr lang="en-US" sz="3800" cap="none" dirty="0" smtClean="0"/>
              <a:t> </a:t>
            </a:r>
            <a:r>
              <a:rPr lang="en-US" sz="3800" cap="none" dirty="0" err="1" smtClean="0"/>
              <a:t>gebruik</a:t>
            </a:r>
            <a:r>
              <a:rPr lang="en-US" sz="3800" cap="none" dirty="0" smtClean="0"/>
              <a:t> van LinkedIn?</a:t>
            </a:r>
            <a:endParaRPr lang="en-US" sz="38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524" y="3651885"/>
            <a:ext cx="10820400" cy="166306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20 t/m 39 </a:t>
            </a:r>
            <a:r>
              <a:rPr lang="en-US" sz="2800" dirty="0" err="1" smtClean="0"/>
              <a:t>jaar</a:t>
            </a:r>
            <a:endParaRPr lang="en-US" sz="28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40 t/m 64 </a:t>
            </a:r>
            <a:r>
              <a:rPr lang="en-US" sz="2800" dirty="0" err="1" smtClean="0"/>
              <a:t>jaar</a:t>
            </a:r>
            <a:endParaRPr lang="en-US" sz="28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65 t/m 79 </a:t>
            </a:r>
            <a:r>
              <a:rPr lang="en-US" sz="2800" dirty="0" err="1" smtClean="0"/>
              <a:t>jaar</a:t>
            </a: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379131" y="3830935"/>
            <a:ext cx="5601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sz="5400" b="1" cap="none" spc="0" dirty="0" smtClean="0">
                <a:ln/>
                <a:solidFill>
                  <a:schemeClr val="accent3"/>
                </a:solidFill>
                <a:effectLst/>
              </a:rPr>
              <a:t>B. 40 t/m 64 jaar</a:t>
            </a:r>
            <a:endParaRPr lang="nl-NL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275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Social</a:t>
            </a:r>
            <a:r>
              <a:rPr lang="en-US" b="1" dirty="0" smtClean="0"/>
              <a:t> </a:t>
            </a:r>
            <a:r>
              <a:rPr lang="en-US" sz="4000" b="1" dirty="0" smtClean="0"/>
              <a:t>media facts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266" y="1"/>
            <a:ext cx="5655733" cy="220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75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Meest</a:t>
            </a:r>
            <a:r>
              <a:rPr lang="en-US" dirty="0" smtClean="0"/>
              <a:t> </a:t>
            </a:r>
            <a:r>
              <a:rPr lang="en-US" dirty="0" err="1" smtClean="0"/>
              <a:t>gebruikte</a:t>
            </a:r>
            <a:r>
              <a:rPr lang="en-US" dirty="0" smtClean="0"/>
              <a:t> </a:t>
            </a:r>
            <a:r>
              <a:rPr lang="en-US" dirty="0" err="1" smtClean="0"/>
              <a:t>platformen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1829037"/>
            <a:ext cx="10058400" cy="49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6623" y="264310"/>
            <a:ext cx="8610600" cy="1293028"/>
          </a:xfrm>
        </p:spPr>
        <p:txBody>
          <a:bodyPr/>
          <a:lstStyle/>
          <a:p>
            <a:r>
              <a:rPr lang="en-US" dirty="0" smtClean="0"/>
              <a:t>Facebook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623" y="1245176"/>
            <a:ext cx="6862512" cy="56128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44842" y="1700463"/>
            <a:ext cx="461665" cy="32886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err="1" smtClean="0"/>
              <a:t>Toename</a:t>
            </a:r>
            <a:r>
              <a:rPr lang="en-US" dirty="0" smtClean="0"/>
              <a:t>/</a:t>
            </a:r>
            <a:r>
              <a:rPr lang="en-US" dirty="0" err="1" smtClean="0"/>
              <a:t>afname</a:t>
            </a:r>
            <a:r>
              <a:rPr lang="en-US" dirty="0" smtClean="0"/>
              <a:t>  (%) </a:t>
            </a:r>
            <a:r>
              <a:rPr lang="en-US" dirty="0" smtClean="0">
                <a:sym typeface="Wingdings"/>
              </a:rPr>
              <a:t>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Quiz</a:t>
            </a:r>
          </a:p>
          <a:p>
            <a:r>
              <a:rPr lang="nl-NL" dirty="0" err="1" smtClean="0"/>
              <a:t>Social</a:t>
            </a:r>
            <a:r>
              <a:rPr lang="nl-NL" dirty="0" smtClean="0"/>
              <a:t> media </a:t>
            </a:r>
            <a:r>
              <a:rPr lang="nl-NL" dirty="0" err="1" smtClean="0"/>
              <a:t>facts</a:t>
            </a:r>
            <a:endParaRPr lang="nl-NL" dirty="0" smtClean="0"/>
          </a:p>
          <a:p>
            <a:r>
              <a:rPr lang="nl-NL" dirty="0" smtClean="0"/>
              <a:t>Ander media</a:t>
            </a:r>
          </a:p>
          <a:p>
            <a:r>
              <a:rPr lang="nl-NL" dirty="0" err="1" smtClean="0"/>
              <a:t>Social</a:t>
            </a:r>
            <a:r>
              <a:rPr lang="nl-NL" dirty="0" smtClean="0"/>
              <a:t> media &amp; de toegevoegde waarde</a:t>
            </a:r>
          </a:p>
          <a:p>
            <a:r>
              <a:rPr lang="nl-NL" dirty="0" smtClean="0"/>
              <a:t>Gebruik versterken met dos &amp; </a:t>
            </a:r>
            <a:r>
              <a:rPr lang="nl-NL" dirty="0" err="1" smtClean="0"/>
              <a:t>don’ts</a:t>
            </a:r>
            <a:endParaRPr lang="nl-NL" dirty="0" smtClean="0"/>
          </a:p>
          <a:p>
            <a:r>
              <a:rPr lang="nl-NL" dirty="0" smtClean="0"/>
              <a:t>Vragen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3" r="18843"/>
          <a:stretch/>
        </p:blipFill>
        <p:spPr>
          <a:xfrm>
            <a:off x="9896939" y="4715934"/>
            <a:ext cx="2091861" cy="214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45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888" y="135723"/>
            <a:ext cx="8610600" cy="1293028"/>
          </a:xfrm>
        </p:spPr>
        <p:txBody>
          <a:bodyPr/>
          <a:lstStyle/>
          <a:p>
            <a:r>
              <a:rPr lang="en-US" dirty="0" smtClean="0"/>
              <a:t>YouTube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12" y="1136227"/>
            <a:ext cx="7442893" cy="56217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1572127"/>
            <a:ext cx="461665" cy="32886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err="1" smtClean="0"/>
              <a:t>Toename</a:t>
            </a:r>
            <a:r>
              <a:rPr lang="en-US" dirty="0" smtClean="0"/>
              <a:t>/</a:t>
            </a:r>
            <a:r>
              <a:rPr lang="en-US" dirty="0" err="1" smtClean="0"/>
              <a:t>afname</a:t>
            </a:r>
            <a:r>
              <a:rPr lang="en-US" dirty="0" smtClean="0"/>
              <a:t>  (%) </a:t>
            </a:r>
            <a:r>
              <a:rPr lang="en-US" dirty="0" smtClean="0">
                <a:sym typeface="Wingdings"/>
              </a:rPr>
              <a:t>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9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linkedin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0" y="3530600"/>
            <a:ext cx="10058400" cy="2644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837" y="1410887"/>
            <a:ext cx="5305425" cy="1747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799" y="2743200"/>
            <a:ext cx="461665" cy="32886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err="1" smtClean="0"/>
              <a:t>Aantal</a:t>
            </a:r>
            <a:r>
              <a:rPr lang="en-US" dirty="0" smtClean="0"/>
              <a:t> </a:t>
            </a:r>
            <a:r>
              <a:rPr lang="en-US" dirty="0" err="1" smtClean="0"/>
              <a:t>gebruikers</a:t>
            </a:r>
            <a:r>
              <a:rPr lang="en-US" dirty="0" smtClean="0"/>
              <a:t>  (%) </a:t>
            </a:r>
            <a:r>
              <a:rPr lang="en-US" dirty="0" smtClean="0">
                <a:sym typeface="Wingdings"/>
              </a:rPr>
              <a:t>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4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07390"/>
            <a:ext cx="8610600" cy="1293028"/>
          </a:xfrm>
        </p:spPr>
        <p:txBody>
          <a:bodyPr/>
          <a:lstStyle/>
          <a:p>
            <a:r>
              <a:rPr lang="en-US" dirty="0" smtClean="0"/>
              <a:t>twitter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38" y="1223113"/>
            <a:ext cx="7277054" cy="5634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44842" y="1700463"/>
            <a:ext cx="461665" cy="32886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err="1" smtClean="0"/>
              <a:t>Toename</a:t>
            </a:r>
            <a:r>
              <a:rPr lang="en-US" dirty="0" smtClean="0"/>
              <a:t>/</a:t>
            </a:r>
            <a:r>
              <a:rPr lang="en-US" dirty="0" err="1" smtClean="0"/>
              <a:t>afname</a:t>
            </a:r>
            <a:r>
              <a:rPr lang="en-US" dirty="0" smtClean="0"/>
              <a:t>  (%) </a:t>
            </a:r>
            <a:r>
              <a:rPr lang="en-US" dirty="0" smtClean="0">
                <a:sym typeface="Wingdings"/>
              </a:rPr>
              <a:t>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33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4175" y="0"/>
            <a:ext cx="8610600" cy="1293028"/>
          </a:xfrm>
        </p:spPr>
        <p:txBody>
          <a:bodyPr/>
          <a:lstStyle/>
          <a:p>
            <a:r>
              <a:rPr lang="en-US" dirty="0" err="1" smtClean="0"/>
              <a:t>Gebruik</a:t>
            </a:r>
            <a:r>
              <a:rPr lang="en-US" dirty="0" smtClean="0"/>
              <a:t> social media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2" y="1292347"/>
            <a:ext cx="8540749" cy="55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8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Overige</a:t>
            </a:r>
            <a:r>
              <a:rPr lang="en-US" dirty="0" smtClean="0"/>
              <a:t> </a:t>
            </a:r>
            <a:r>
              <a:rPr lang="en-US" dirty="0" err="1" smtClean="0"/>
              <a:t>platformen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4" y="1776412"/>
            <a:ext cx="10058400" cy="494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5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Instagram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2557464"/>
            <a:ext cx="10058400" cy="40709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8683" y="2759242"/>
            <a:ext cx="461665" cy="32886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err="1" smtClean="0"/>
              <a:t>Aantal</a:t>
            </a:r>
            <a:r>
              <a:rPr lang="en-US" dirty="0" smtClean="0"/>
              <a:t> </a:t>
            </a:r>
            <a:r>
              <a:rPr lang="en-US" dirty="0" err="1" smtClean="0"/>
              <a:t>gebruikers</a:t>
            </a:r>
            <a:r>
              <a:rPr lang="en-US" dirty="0" smtClean="0"/>
              <a:t>  (%) </a:t>
            </a:r>
            <a:r>
              <a:rPr lang="en-US" dirty="0" smtClean="0">
                <a:sym typeface="Wingdings"/>
              </a:rPr>
              <a:t>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9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pinterest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2" y="3206750"/>
            <a:ext cx="10058400" cy="34688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8262" y="2759242"/>
            <a:ext cx="461665" cy="32886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err="1" smtClean="0"/>
              <a:t>Aantal</a:t>
            </a:r>
            <a:r>
              <a:rPr lang="en-US" dirty="0" smtClean="0"/>
              <a:t> </a:t>
            </a:r>
            <a:r>
              <a:rPr lang="en-US" dirty="0" err="1" smtClean="0"/>
              <a:t>gebruikers</a:t>
            </a:r>
            <a:r>
              <a:rPr lang="en-US" dirty="0" smtClean="0"/>
              <a:t>  (%) </a:t>
            </a:r>
            <a:r>
              <a:rPr lang="en-US" dirty="0" smtClean="0">
                <a:sym typeface="Wingdings"/>
              </a:rPr>
              <a:t>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snapchat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1" y="3209925"/>
            <a:ext cx="10058400" cy="31402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0346" y="2454442"/>
            <a:ext cx="461665" cy="32886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err="1" smtClean="0"/>
              <a:t>Aantal</a:t>
            </a:r>
            <a:r>
              <a:rPr lang="en-US" dirty="0" smtClean="0"/>
              <a:t> </a:t>
            </a:r>
            <a:r>
              <a:rPr lang="en-US" dirty="0" err="1" smtClean="0"/>
              <a:t>gebruikers</a:t>
            </a:r>
            <a:r>
              <a:rPr lang="en-US" dirty="0" smtClean="0"/>
              <a:t>  (%) </a:t>
            </a:r>
            <a:r>
              <a:rPr lang="en-US" dirty="0" smtClean="0">
                <a:sym typeface="Wingdings"/>
              </a:rPr>
              <a:t>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98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075" y="178585"/>
            <a:ext cx="8610600" cy="1293028"/>
          </a:xfrm>
        </p:spPr>
        <p:txBody>
          <a:bodyPr/>
          <a:lstStyle/>
          <a:p>
            <a:r>
              <a:rPr lang="en-US" dirty="0" err="1" smtClean="0"/>
              <a:t>Gebruik</a:t>
            </a:r>
            <a:r>
              <a:rPr lang="en-US" dirty="0" smtClean="0"/>
              <a:t> </a:t>
            </a:r>
            <a:r>
              <a:rPr lang="en-US" dirty="0" err="1" smtClean="0"/>
              <a:t>overige</a:t>
            </a:r>
            <a:r>
              <a:rPr lang="en-US" dirty="0" smtClean="0"/>
              <a:t> </a:t>
            </a:r>
            <a:r>
              <a:rPr lang="en-US" dirty="0" err="1" smtClean="0"/>
              <a:t>platformen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07" y="1200150"/>
            <a:ext cx="7990984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5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562668" cy="2511835"/>
          </a:xfrm>
        </p:spPr>
        <p:txBody>
          <a:bodyPr/>
          <a:lstStyle/>
          <a:p>
            <a:r>
              <a:rPr lang="en-US" sz="4000" b="1" dirty="0" err="1" smtClean="0"/>
              <a:t>Andere</a:t>
            </a:r>
            <a:r>
              <a:rPr lang="en-US" sz="4000" b="1" dirty="0" smtClean="0"/>
              <a:t> media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266" y="1"/>
            <a:ext cx="5655733" cy="220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33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133" y="374907"/>
            <a:ext cx="8610600" cy="1293028"/>
          </a:xfrm>
        </p:spPr>
        <p:txBody>
          <a:bodyPr/>
          <a:lstStyle/>
          <a:p>
            <a:r>
              <a:rPr lang="en-US" b="1" dirty="0" smtClean="0"/>
              <a:t>Social media </a:t>
            </a:r>
            <a:r>
              <a:rPr lang="en-US" b="1" dirty="0" err="1" smtClean="0"/>
              <a:t>platformen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95471" y="2003792"/>
            <a:ext cx="4006225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43 </a:t>
            </a:r>
            <a:r>
              <a:rPr lang="nl-NL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things</a:t>
            </a:r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Academia.edu</a:t>
            </a:r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About.me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Advogato</a:t>
            </a:r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aNobii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AsianAvenue</a:t>
            </a:r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aSmallWorld</a:t>
            </a:r>
            <a:endParaRPr lang="nl-NL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18493" y="2003792"/>
            <a:ext cx="3145412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Athlinks</a:t>
            </a:r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Audimated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Baidu </a:t>
            </a:r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Tieba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Bebo</a:t>
            </a:r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Biip.no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Blackplanet</a:t>
            </a:r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Bolt.com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96792" y="2009451"/>
            <a:ext cx="4281941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Busuu</a:t>
            </a:r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Buzznet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CafeMom</a:t>
            </a:r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Care2</a:t>
            </a:r>
          </a:p>
          <a:p>
            <a:r>
              <a:rPr lang="nl-NL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CaringBridge</a:t>
            </a:r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Classmates.com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Cloob</a:t>
            </a:r>
            <a:endParaRPr lang="nl-NL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71" y="2003792"/>
            <a:ext cx="4124847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ClusterFunk</a:t>
            </a:r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CouchSurfing</a:t>
            </a:r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CozyCat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Crunchyroll</a:t>
            </a:r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Cucumbertown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Cyworld</a:t>
            </a:r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DailyBooth</a:t>
            </a:r>
            <a:endParaRPr lang="nl-NL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18493" y="2003792"/>
            <a:ext cx="3456395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DailyStrength</a:t>
            </a:r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Delicious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DeviantArt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Diaspora</a:t>
            </a:r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Disaboom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Dol2day</a:t>
            </a:r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DontSlayin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74888" y="2026384"/>
            <a:ext cx="3251211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Draugiem.lv</a:t>
            </a:r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Douban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Doximity</a:t>
            </a:r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Dreamwidth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DXY.cn</a:t>
            </a:r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Elftown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Ello</a:t>
            </a:r>
            <a:endParaRPr lang="nl-NL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471" y="2003792"/>
            <a:ext cx="4836580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Elixio</a:t>
            </a:r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English, baby!</a:t>
            </a:r>
          </a:p>
          <a:p>
            <a:r>
              <a:rPr lang="nl-NL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Epernicus</a:t>
            </a:r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Eons.com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eToro</a:t>
            </a:r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Experience</a:t>
            </a:r>
            <a:r>
              <a:rPr lang="nl-NL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Project</a:t>
            </a: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Exploroo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23956" y="2003792"/>
            <a:ext cx="3110147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Facebook</a:t>
            </a: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Fetlife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FilmAffinity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Filmow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RedgeWing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Flixster</a:t>
            </a:r>
            <a:endParaRPr lang="nl-NL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Flickr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934103" y="2009451"/>
            <a:ext cx="4257897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Focus.com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Fotki</a:t>
            </a:r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Fotolog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Foursquare</a:t>
            </a:r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Friendica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Friends</a:t>
            </a:r>
            <a:r>
              <a:rPr lang="nl-NL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l-NL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Reunited</a:t>
            </a:r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Friendster</a:t>
            </a:r>
            <a:endParaRPr lang="nl-NL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5471" y="2003792"/>
            <a:ext cx="3092513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Fuelmyblog</a:t>
            </a:r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Gaia</a:t>
            </a:r>
            <a:r>
              <a:rPr lang="nl-NL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Onine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GamerDNA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Gapyear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Gather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Gays</a:t>
            </a: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Geni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18493" y="2003792"/>
            <a:ext cx="3044423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Gentlemint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GetGlue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Gogoyoko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Goodreads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Goodwizz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Google+</a:t>
            </a: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GovLoop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30488" y="2003792"/>
            <a:ext cx="4025461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Grono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Habbo</a:t>
            </a:r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Hi5</a:t>
            </a:r>
          </a:p>
          <a:p>
            <a:r>
              <a:rPr lang="nl-NL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Hospitality</a:t>
            </a:r>
            <a:r>
              <a:rPr lang="nl-NL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Club</a:t>
            </a:r>
          </a:p>
          <a:p>
            <a:r>
              <a:rPr lang="nl-NL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Hub Culture</a:t>
            </a:r>
          </a:p>
          <a:p>
            <a:r>
              <a:rPr lang="nl-NL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Ibibo</a:t>
            </a:r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Identi.ca</a:t>
            </a:r>
            <a:endParaRPr lang="nl-NL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4937" y="2037701"/>
            <a:ext cx="3142207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Indaba</a:t>
            </a:r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Influenster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Instagram</a:t>
            </a:r>
          </a:p>
          <a:p>
            <a:r>
              <a:rPr lang="nl-NL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IRC-</a:t>
            </a:r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Galleria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Italki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Itsmy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Jaiku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64020" y="2026384"/>
            <a:ext cx="3098925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Jiepang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Kaixin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Kiwibox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Lafango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LaiBhaari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LibraryThing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Lifeknot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35288" y="2026384"/>
            <a:ext cx="3020379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Linkagoal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LinkedIn</a:t>
            </a: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LinkExpats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Listography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LiveJournal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Livemocha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MEETin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9471" y="2026384"/>
            <a:ext cx="3398687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Meetup</a:t>
            </a:r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Meettheboss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Mixi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MocoSpace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MOG</a:t>
            </a: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Mubi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MyLife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18493" y="2003792"/>
            <a:ext cx="3618298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MyOpera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Nasza-klasa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Netlog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Nexopia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Ning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Odnoklassiniki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OpenDiary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36791" y="2026384"/>
            <a:ext cx="4124847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Orkut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OUTeverywhere</a:t>
            </a:r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PatientsLikeMe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Partyflock</a:t>
            </a:r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Pingsta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Pinterest</a:t>
            </a: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Plaxo</a:t>
            </a:r>
            <a:endParaRPr lang="nl-NL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4937" y="2003791"/>
            <a:ext cx="2584362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Playfire</a:t>
            </a:r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Plurk</a:t>
            </a: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Poolwo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Qapacity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QQ</a:t>
            </a: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Quechup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Qzone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31089" y="2003791"/>
            <a:ext cx="3642344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Raptr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Ravelry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Reddit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Renren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ReverbNation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Ryze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ScienceStage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07160" y="2003791"/>
            <a:ext cx="3871573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Sgrouples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ShareTheMusic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Sina</a:t>
            </a:r>
            <a:r>
              <a:rPr lang="nl-NL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Weibo</a:t>
            </a:r>
            <a:br>
              <a:rPr lang="nl-NL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Skoob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Skype</a:t>
            </a: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Skyrock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Smartican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0938" y="2003792"/>
            <a:ext cx="3272050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Smartican</a:t>
            </a:r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Snapchat</a:t>
            </a: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SocialVice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Sonico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SoundCloud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Spaces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Spot.JM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18493" y="2003792"/>
            <a:ext cx="3526928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Spring.me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Stage32</a:t>
            </a: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Stickam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Streetlife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StudiVZ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StumbleUpon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Tagged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132088" y="2009451"/>
            <a:ext cx="3153427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Talkbiznow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Taltopia</a:t>
            </a:r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Taringa</a:t>
            </a:r>
            <a:r>
              <a:rPr lang="nl-NL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  <a:p>
            <a:r>
              <a:rPr lang="nl-NL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TeachStreet</a:t>
            </a:r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TermWiki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TheSphere</a:t>
            </a:r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TravBuddy</a:t>
            </a:r>
            <a:endParaRPr lang="nl-NL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5113" y="2009451"/>
            <a:ext cx="3690434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Travellerspoint</a:t>
            </a:r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Tsu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Tribe.net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Trombi.com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Tuenti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Tumblr</a:t>
            </a:r>
          </a:p>
          <a:p>
            <a:r>
              <a:rPr lang="nl-NL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Twitter</a:t>
            </a:r>
          </a:p>
          <a:p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84861" y="2015110"/>
            <a:ext cx="2425664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Tylted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Uplike</a:t>
            </a:r>
            <a:r>
              <a:rPr lang="nl-NL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nl-NL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nl-NL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VK</a:t>
            </a: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Viadeo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Virb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Vox</a:t>
            </a: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Wattpad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369154" y="2009451"/>
            <a:ext cx="2779928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WAYN</a:t>
            </a:r>
          </a:p>
          <a:p>
            <a:r>
              <a:rPr lang="nl-NL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WeChat</a:t>
            </a: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WeeWorld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WeHeartIt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WellWer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Wepolls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WeRead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55871" y="2003792"/>
            <a:ext cx="279114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WhatsApp</a:t>
            </a: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Wooxie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Xanga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04117" y="2003792"/>
            <a:ext cx="228780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XING</a:t>
            </a:r>
          </a:p>
          <a:p>
            <a:r>
              <a:rPr lang="nl-NL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Xt3</a:t>
            </a: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Yammer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809421" y="2003792"/>
            <a:ext cx="215475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Yelp</a:t>
            </a:r>
            <a:endParaRPr lang="nl-NL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Yookos</a:t>
            </a:r>
            <a:endParaRPr lang="nl-NL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Zooppa</a:t>
            </a:r>
            <a:endParaRPr lang="nl-NL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108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7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25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7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25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75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25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75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975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1250"/>
                            </p:stCondLst>
                            <p:childTnLst>
                              <p:par>
                                <p:cTn id="1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175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25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525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6750"/>
                            </p:stCondLst>
                            <p:childTnLst>
                              <p:par>
                                <p:cTn id="2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250"/>
                            </p:stCondLst>
                            <p:childTnLst>
                              <p:par>
                                <p:cTn id="225" presetID="4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-0.008 -0.018 -0.016 -0.023 -0.016 c -0.031 0 -0.063 0.125 -0.063 0.25 c 0 -0.063 -0.016 -0.125 -0.031 -0.125 c -0.016 0 -0.031 0.063 -0.031 0.125 c 0 -0.031 -0.008 -0.063 -0.016 -0.063 c -0.008 0 -0.016 0.031 -0.016 0.063 c 0 -0.016 -0.004 -0.031 -0.008 -0.031 c -0.004 0 -0.008 0.016 -0.008 0.031 c 0 -0.008 -0.002 -0.016 -0.004 -0.016 c -0.001 0 -0.004 0.008 -0.004 0.016 c 0 -0.004 -0.001 -0.008 -0.002 -0.008 c 0 -0.001 -0.002 0.004 -0.002 0.008 c 0 -0.002 0 -0.004 -0.001 -0.004 c 0 0.001 -0.001 0.002 -0.001 0.004 c 0 -0.001 0 -0.002 0 -0.003 c -0.001 0 -0.001 0.001 -0.001 0.002 c -0.001 0 -0.001 -0.001 -0.001 -0.002 c -0.001 0 -0.001 0.001 -0.001 0.002 E" pathEditMode="relative" ptsTypes="">
                                      <p:cBhvr>
                                        <p:cTn id="2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  <p:bldP spid="6" grpId="1"/>
      <p:bldP spid="7" grpId="0"/>
      <p:bldP spid="7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Andere</a:t>
            </a:r>
            <a:r>
              <a:rPr lang="en-US" dirty="0" smtClean="0"/>
              <a:t>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442" y="2451234"/>
            <a:ext cx="6485021" cy="3692893"/>
          </a:xfrm>
        </p:spPr>
        <p:txBody>
          <a:bodyPr>
            <a:normAutofit/>
          </a:bodyPr>
          <a:lstStyle/>
          <a:p>
            <a:r>
              <a:rPr lang="nl-NL" sz="2300" dirty="0" smtClean="0"/>
              <a:t>Veel limieten</a:t>
            </a:r>
          </a:p>
          <a:p>
            <a:r>
              <a:rPr lang="nl-NL" sz="2300" dirty="0" smtClean="0"/>
              <a:t>Eenrichtingsverkeer</a:t>
            </a:r>
          </a:p>
          <a:p>
            <a:r>
              <a:rPr lang="nl-NL" sz="2300" dirty="0" err="1" smtClean="0"/>
              <a:t>Spammen</a:t>
            </a:r>
            <a:endParaRPr lang="nl-NL" sz="2300" dirty="0" smtClean="0"/>
          </a:p>
          <a:p>
            <a:r>
              <a:rPr lang="nl-NL" sz="2300" dirty="0" smtClean="0"/>
              <a:t>Langer en makkelijk weg te gooien</a:t>
            </a:r>
            <a:endParaRPr lang="nl-NL" sz="2300" dirty="0"/>
          </a:p>
        </p:txBody>
      </p:sp>
    </p:spTree>
    <p:extLst>
      <p:ext uri="{BB962C8B-B14F-4D97-AF65-F5344CB8AC3E}">
        <p14:creationId xmlns:p14="http://schemas.microsoft.com/office/powerpoint/2010/main" val="193745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562668" cy="2511835"/>
          </a:xfrm>
        </p:spPr>
        <p:txBody>
          <a:bodyPr/>
          <a:lstStyle/>
          <a:p>
            <a:r>
              <a:rPr lang="en-US" sz="4000" b="1" dirty="0" smtClean="0"/>
              <a:t>Social media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266" y="1"/>
            <a:ext cx="5655733" cy="220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34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Volgers</a:t>
            </a:r>
            <a:r>
              <a:rPr lang="en-US" dirty="0" smtClean="0"/>
              <a:t> op de </a:t>
            </a:r>
            <a:r>
              <a:rPr lang="en-US" dirty="0" err="1" smtClean="0"/>
              <a:t>hoogte</a:t>
            </a:r>
            <a:r>
              <a:rPr lang="en-US" dirty="0" smtClean="0"/>
              <a:t> </a:t>
            </a:r>
            <a:r>
              <a:rPr lang="en-US" dirty="0" err="1" smtClean="0"/>
              <a:t>houden</a:t>
            </a:r>
            <a:endParaRPr lang="en-US" dirty="0" smtClean="0"/>
          </a:p>
          <a:p>
            <a:r>
              <a:rPr lang="en-US" dirty="0" smtClean="0"/>
              <a:t>Contact met </a:t>
            </a:r>
            <a:r>
              <a:rPr lang="en-US" dirty="0" err="1" smtClean="0"/>
              <a:t>volgers</a:t>
            </a:r>
            <a:endParaRPr lang="en-US" dirty="0" smtClean="0"/>
          </a:p>
          <a:p>
            <a:r>
              <a:rPr lang="en-US" dirty="0" err="1" smtClean="0"/>
              <a:t>Persoonlijk</a:t>
            </a:r>
            <a:r>
              <a:rPr lang="en-US" dirty="0" smtClean="0"/>
              <a:t> contact</a:t>
            </a:r>
          </a:p>
          <a:p>
            <a:r>
              <a:rPr lang="en-US" dirty="0" err="1" smtClean="0"/>
              <a:t>Tweerichtingsverkeer</a:t>
            </a:r>
            <a:endParaRPr lang="en-US" dirty="0" smtClean="0"/>
          </a:p>
          <a:p>
            <a:r>
              <a:rPr lang="en-US" dirty="0" err="1" smtClean="0"/>
              <a:t>Potentiele</a:t>
            </a:r>
            <a:r>
              <a:rPr lang="en-US" dirty="0" smtClean="0"/>
              <a:t> </a:t>
            </a:r>
            <a:r>
              <a:rPr lang="en-US" dirty="0" err="1" smtClean="0"/>
              <a:t>nieuwe</a:t>
            </a:r>
            <a:r>
              <a:rPr lang="en-US" dirty="0" smtClean="0"/>
              <a:t> </a:t>
            </a:r>
            <a:r>
              <a:rPr lang="en-US" dirty="0" err="1" smtClean="0"/>
              <a:t>volgers</a:t>
            </a:r>
            <a:r>
              <a:rPr lang="en-US" dirty="0" smtClean="0"/>
              <a:t> &amp; donors</a:t>
            </a:r>
          </a:p>
          <a:p>
            <a:r>
              <a:rPr lang="en-US" dirty="0" err="1" smtClean="0"/>
              <a:t>Regelmatig</a:t>
            </a:r>
            <a:r>
              <a:rPr lang="en-US" dirty="0" smtClean="0"/>
              <a:t> </a:t>
            </a:r>
            <a:r>
              <a:rPr lang="en-US" dirty="0" err="1" smtClean="0"/>
              <a:t>updaten</a:t>
            </a:r>
            <a:endParaRPr lang="en-US" dirty="0" smtClean="0"/>
          </a:p>
          <a:p>
            <a:r>
              <a:rPr lang="en-US" dirty="0" err="1" smtClean="0"/>
              <a:t>Nieuws</a:t>
            </a:r>
            <a:endParaRPr lang="en-US" dirty="0" smtClean="0"/>
          </a:p>
          <a:p>
            <a:r>
              <a:rPr lang="en-US" dirty="0" smtClean="0"/>
              <a:t>Buzz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9" t="27593" r="39397" b="26832"/>
          <a:stretch/>
        </p:blipFill>
        <p:spPr>
          <a:xfrm>
            <a:off x="3594454" y="1618489"/>
            <a:ext cx="7212892" cy="416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8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562668" cy="2511835"/>
          </a:xfrm>
        </p:spPr>
        <p:txBody>
          <a:bodyPr/>
          <a:lstStyle/>
          <a:p>
            <a:r>
              <a:rPr lang="en-US" sz="4000" b="1" dirty="0" err="1" smtClean="0"/>
              <a:t>Gebruik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versterken</a:t>
            </a:r>
            <a:r>
              <a:rPr lang="en-US" sz="4000" b="1" dirty="0" smtClean="0"/>
              <a:t> met dos </a:t>
            </a:r>
            <a:r>
              <a:rPr lang="en-US" sz="4000" b="1" dirty="0" err="1" smtClean="0"/>
              <a:t>en</a:t>
            </a:r>
            <a:r>
              <a:rPr lang="en-US" sz="4000" b="1" dirty="0" smtClean="0"/>
              <a:t> don’ts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266" y="1"/>
            <a:ext cx="5655733" cy="220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37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33426" y="2298701"/>
            <a:ext cx="10772774" cy="3695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 err="1" smtClean="0"/>
              <a:t>Reageer</a:t>
            </a:r>
            <a:r>
              <a:rPr lang="en-US" dirty="0" smtClean="0"/>
              <a:t> </a:t>
            </a:r>
            <a:r>
              <a:rPr lang="en-US" dirty="0" err="1" smtClean="0"/>
              <a:t>snel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Social media </a:t>
            </a:r>
            <a:r>
              <a:rPr lang="en-US" dirty="0" err="1" smtClean="0"/>
              <a:t>pagina’s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website </a:t>
            </a:r>
            <a:r>
              <a:rPr lang="en-US" dirty="0" err="1" smtClean="0"/>
              <a:t>updaten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Linken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je website &amp; </a:t>
            </a:r>
            <a:r>
              <a:rPr lang="en-US" dirty="0" err="1" smtClean="0"/>
              <a:t>pagina</a:t>
            </a:r>
            <a:r>
              <a:rPr lang="en-US" dirty="0" smtClean="0"/>
              <a:t> in al je </a:t>
            </a:r>
            <a:r>
              <a:rPr lang="en-US" dirty="0" err="1" smtClean="0"/>
              <a:t>communicatievormen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Gevarieerde</a:t>
            </a:r>
            <a:r>
              <a:rPr lang="en-US" dirty="0" smtClean="0"/>
              <a:t> </a:t>
            </a:r>
            <a:r>
              <a:rPr lang="en-US" dirty="0" err="1" smtClean="0"/>
              <a:t>berichten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Schrijf</a:t>
            </a:r>
            <a:r>
              <a:rPr lang="en-US" dirty="0" smtClean="0"/>
              <a:t> </a:t>
            </a:r>
            <a:r>
              <a:rPr lang="en-US" dirty="0" err="1" smtClean="0"/>
              <a:t>aantrekkelijke</a:t>
            </a:r>
            <a:r>
              <a:rPr lang="en-US" dirty="0" smtClean="0"/>
              <a:t> headlines</a:t>
            </a:r>
          </a:p>
          <a:p>
            <a:pPr>
              <a:buFontTx/>
              <a:buChar char="-"/>
            </a:pPr>
            <a:r>
              <a:rPr lang="en-US" dirty="0" err="1" smtClean="0"/>
              <a:t>Gevonden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Berichten</a:t>
            </a:r>
            <a:r>
              <a:rPr lang="en-US" dirty="0" smtClean="0"/>
              <a:t> </a:t>
            </a:r>
            <a:r>
              <a:rPr lang="en-US" dirty="0" err="1" smtClean="0"/>
              <a:t>verwijzen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Smartphone &amp; tablet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6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234" y="2537969"/>
            <a:ext cx="10772774" cy="360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 smtClean="0"/>
              <a:t>Info over de </a:t>
            </a:r>
            <a:r>
              <a:rPr lang="en-US" dirty="0" err="1" smtClean="0"/>
              <a:t>organisatie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Kwaliteit</a:t>
            </a:r>
            <a:r>
              <a:rPr lang="en-US" dirty="0" smtClean="0"/>
              <a:t> </a:t>
            </a:r>
            <a:r>
              <a:rPr lang="en-US" dirty="0" err="1" smtClean="0"/>
              <a:t>boven</a:t>
            </a:r>
            <a:r>
              <a:rPr lang="en-US" dirty="0" smtClean="0"/>
              <a:t> </a:t>
            </a:r>
            <a:r>
              <a:rPr lang="en-US" dirty="0" err="1" smtClean="0"/>
              <a:t>kwantiteit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Google+</a:t>
            </a:r>
          </a:p>
          <a:p>
            <a:pPr>
              <a:buFontTx/>
              <a:buChar char="-"/>
            </a:pPr>
            <a:r>
              <a:rPr lang="en-US" dirty="0" smtClean="0"/>
              <a:t>Planning</a:t>
            </a:r>
          </a:p>
          <a:p>
            <a:pPr>
              <a:buFontTx/>
              <a:buChar char="-"/>
            </a:pPr>
            <a:r>
              <a:rPr lang="en-US" dirty="0" err="1" smtClean="0"/>
              <a:t>Bedank</a:t>
            </a:r>
            <a:r>
              <a:rPr lang="en-US" dirty="0" smtClean="0"/>
              <a:t> je </a:t>
            </a:r>
            <a:r>
              <a:rPr lang="en-US" dirty="0" err="1" smtClean="0"/>
              <a:t>donateurs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Humor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33"/>
          <a:stretch/>
        </p:blipFill>
        <p:spPr>
          <a:xfrm>
            <a:off x="4078731" y="764372"/>
            <a:ext cx="6104606" cy="538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6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7376" y="2336801"/>
            <a:ext cx="10772774" cy="3162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berichten</a:t>
            </a:r>
            <a:r>
              <a:rPr lang="en-US" dirty="0" smtClean="0"/>
              <a:t> </a:t>
            </a:r>
            <a:r>
              <a:rPr lang="en-US" dirty="0" err="1" smtClean="0"/>
              <a:t>plaatsen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Salesachtige</a:t>
            </a:r>
            <a:r>
              <a:rPr lang="en-US" dirty="0" smtClean="0"/>
              <a:t> </a:t>
            </a:r>
            <a:r>
              <a:rPr lang="en-US" dirty="0" err="1" smtClean="0"/>
              <a:t>berichten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Clickbaits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Jezelf</a:t>
            </a:r>
            <a:r>
              <a:rPr lang="en-US" dirty="0" smtClean="0"/>
              <a:t> </a:t>
            </a:r>
            <a:r>
              <a:rPr lang="en-US" dirty="0" err="1" smtClean="0"/>
              <a:t>overwelmen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Publiek</a:t>
            </a:r>
            <a:r>
              <a:rPr lang="en-US" dirty="0" smtClean="0"/>
              <a:t> </a:t>
            </a:r>
            <a:r>
              <a:rPr lang="en-US" dirty="0" err="1" smtClean="0"/>
              <a:t>hetzelfde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Inconsistent</a:t>
            </a:r>
          </a:p>
          <a:p>
            <a:pPr>
              <a:buFontTx/>
              <a:buChar char="-"/>
            </a:pPr>
            <a:r>
              <a:rPr lang="en-US" dirty="0" err="1" smtClean="0"/>
              <a:t>Straattaal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taalfouten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0"/>
            <a:ext cx="750819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0" y="152400"/>
            <a:ext cx="6877050" cy="6534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724" y="960343"/>
            <a:ext cx="10058400" cy="49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7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/>
              <a:t>Vragen</a:t>
            </a:r>
            <a:r>
              <a:rPr lang="en-US" sz="4000" b="1" dirty="0" smtClean="0"/>
              <a:t>?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266" y="1"/>
            <a:ext cx="5655733" cy="220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00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91067"/>
            <a:ext cx="2912533" cy="481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4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2523067"/>
            <a:ext cx="3852305" cy="1113469"/>
          </a:xfrm>
        </p:spPr>
        <p:txBody>
          <a:bodyPr/>
          <a:lstStyle/>
          <a:p>
            <a:r>
              <a:rPr lang="en-US" sz="4000" b="1" dirty="0" smtClean="0"/>
              <a:t>Quiz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266" y="1"/>
            <a:ext cx="5655733" cy="220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9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558323"/>
            <a:ext cx="10763250" cy="985838"/>
          </a:xfrm>
        </p:spPr>
        <p:txBody>
          <a:bodyPr>
            <a:noAutofit/>
          </a:bodyPr>
          <a:lstStyle/>
          <a:p>
            <a:pPr algn="ctr"/>
            <a:r>
              <a:rPr lang="nl-NL" sz="3800" dirty="0" smtClean="0"/>
              <a:t>1. </a:t>
            </a:r>
            <a:r>
              <a:rPr lang="nl-NL" sz="3800" cap="none" dirty="0" smtClean="0"/>
              <a:t>Welk </a:t>
            </a:r>
            <a:r>
              <a:rPr lang="nl-NL" sz="3800" cap="none" dirty="0" err="1" smtClean="0"/>
              <a:t>social</a:t>
            </a:r>
            <a:r>
              <a:rPr lang="nl-NL" sz="3800" cap="none" dirty="0" smtClean="0"/>
              <a:t> media platform wordt wereldwijd het meest gebruikt</a:t>
            </a:r>
            <a:r>
              <a:rPr lang="nl-NL" sz="3800" dirty="0" smtClean="0"/>
              <a:t>?</a:t>
            </a:r>
            <a:endParaRPr lang="nl-NL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3392100"/>
            <a:ext cx="3896782" cy="266368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Facebook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err="1" smtClean="0"/>
              <a:t>Linkedin</a:t>
            </a:r>
            <a:endParaRPr lang="en-US" sz="28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WhatsApp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Twitter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Instagram</a:t>
            </a:r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41300" y="4088479"/>
            <a:ext cx="4509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sz="5400" b="1" dirty="0" smtClean="0">
                <a:ln/>
                <a:solidFill>
                  <a:schemeClr val="accent3"/>
                </a:solidFill>
              </a:rPr>
              <a:t>A. Facebook</a:t>
            </a:r>
            <a:endParaRPr lang="nl-NL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2380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12036"/>
            <a:ext cx="10820400" cy="1764022"/>
          </a:xfrm>
        </p:spPr>
        <p:txBody>
          <a:bodyPr>
            <a:normAutofit/>
          </a:bodyPr>
          <a:lstStyle/>
          <a:p>
            <a:pPr algn="ctr"/>
            <a:r>
              <a:rPr lang="en-US" sz="3800" cap="none" dirty="0" smtClean="0"/>
              <a:t>2. Welk social media platform </a:t>
            </a:r>
            <a:r>
              <a:rPr lang="en-US" sz="3800" cap="none" dirty="0" err="1" smtClean="0"/>
              <a:t>wordt</a:t>
            </a:r>
            <a:r>
              <a:rPr lang="en-US" sz="3800" cap="none" dirty="0" smtClean="0"/>
              <a:t> in </a:t>
            </a:r>
            <a:r>
              <a:rPr lang="en-US" sz="3800" cap="none" dirty="0"/>
              <a:t>N</a:t>
            </a:r>
            <a:r>
              <a:rPr lang="en-US" sz="3800" cap="none" dirty="0" smtClean="0"/>
              <a:t>ederland het </a:t>
            </a:r>
            <a:r>
              <a:rPr lang="en-US" sz="3800" cap="none" dirty="0" err="1" smtClean="0"/>
              <a:t>meest</a:t>
            </a:r>
            <a:r>
              <a:rPr lang="en-US" sz="3800" cap="none" dirty="0" smtClean="0"/>
              <a:t> </a:t>
            </a:r>
            <a:r>
              <a:rPr lang="en-US" sz="3800" cap="none" dirty="0" err="1" smtClean="0"/>
              <a:t>gebruikt</a:t>
            </a:r>
            <a:r>
              <a:rPr lang="en-US" sz="3800" cap="none" dirty="0" smtClean="0"/>
              <a:t>?</a:t>
            </a:r>
            <a:endParaRPr lang="en-US" sz="38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375762"/>
            <a:ext cx="3327400" cy="302794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Facebook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LinkedIn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WhatsApp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Twitter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Instagram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160643" y="3966402"/>
            <a:ext cx="4548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sz="5400" b="1" dirty="0" smtClean="0">
                <a:ln/>
                <a:solidFill>
                  <a:schemeClr val="accent3"/>
                </a:solidFill>
              </a:rPr>
              <a:t>C. WhatsApp</a:t>
            </a:r>
            <a:endParaRPr lang="nl-NL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629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1571624"/>
            <a:ext cx="10720387" cy="1857375"/>
          </a:xfrm>
        </p:spPr>
        <p:txBody>
          <a:bodyPr>
            <a:normAutofit/>
          </a:bodyPr>
          <a:lstStyle/>
          <a:p>
            <a:pPr algn="ctr"/>
            <a:r>
              <a:rPr lang="en-US" sz="3800" cap="none" dirty="0" smtClean="0"/>
              <a:t>3. </a:t>
            </a:r>
            <a:r>
              <a:rPr lang="en-US" sz="3800" cap="none" dirty="0" err="1" smtClean="0"/>
              <a:t>Hoeveel</a:t>
            </a:r>
            <a:r>
              <a:rPr lang="en-US" sz="3800" cap="none" dirty="0" smtClean="0"/>
              <a:t> </a:t>
            </a:r>
            <a:r>
              <a:rPr lang="en-US" sz="3800" cap="none" dirty="0" err="1" smtClean="0"/>
              <a:t>procent</a:t>
            </a:r>
            <a:r>
              <a:rPr lang="en-US" sz="3800" cap="none" dirty="0" smtClean="0"/>
              <a:t> van de </a:t>
            </a:r>
            <a:r>
              <a:rPr lang="en-US" sz="3800" cap="none" dirty="0" err="1" smtClean="0"/>
              <a:t>afhakers</a:t>
            </a:r>
            <a:r>
              <a:rPr lang="en-US" sz="3800" cap="none" dirty="0" smtClean="0"/>
              <a:t> </a:t>
            </a:r>
            <a:r>
              <a:rPr lang="en-US" sz="3800" cap="none" dirty="0" err="1" smtClean="0"/>
              <a:t>maakte</a:t>
            </a:r>
            <a:r>
              <a:rPr lang="en-US" sz="3800" cap="none" dirty="0" smtClean="0"/>
              <a:t> </a:t>
            </a:r>
            <a:r>
              <a:rPr lang="en-US" sz="3800" cap="none" dirty="0" err="1" smtClean="0"/>
              <a:t>zich</a:t>
            </a:r>
            <a:r>
              <a:rPr lang="en-US" sz="3800" cap="none" dirty="0" smtClean="0"/>
              <a:t> </a:t>
            </a:r>
            <a:r>
              <a:rPr lang="en-US" sz="3800" cap="none" dirty="0" err="1" smtClean="0"/>
              <a:t>zorgen</a:t>
            </a:r>
            <a:r>
              <a:rPr lang="en-US" sz="3800" cap="none" dirty="0" smtClean="0"/>
              <a:t> over </a:t>
            </a:r>
            <a:r>
              <a:rPr lang="en-US" sz="3800" cap="none" dirty="0" err="1" smtClean="0"/>
              <a:t>hun</a:t>
            </a:r>
            <a:r>
              <a:rPr lang="en-US" sz="3800" cap="none" dirty="0" smtClean="0"/>
              <a:t> </a:t>
            </a:r>
            <a:r>
              <a:rPr lang="en-US" sz="3800" cap="none" dirty="0" err="1" smtClean="0"/>
              <a:t>gegevens</a:t>
            </a:r>
            <a:r>
              <a:rPr lang="en-US" sz="3800" cap="none" dirty="0" smtClean="0"/>
              <a:t>?</a:t>
            </a:r>
            <a:endParaRPr lang="en-US" sz="38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3951924"/>
            <a:ext cx="10820400" cy="220599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71%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95%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46%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32%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138873" y="4271201"/>
            <a:ext cx="245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sz="5400" b="1" cap="none" spc="0" dirty="0" smtClean="0">
                <a:ln/>
                <a:solidFill>
                  <a:schemeClr val="accent3"/>
                </a:solidFill>
                <a:effectLst/>
              </a:rPr>
              <a:t>A. 71%</a:t>
            </a:r>
            <a:endParaRPr lang="nl-NL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815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1571624"/>
            <a:ext cx="10720387" cy="1857375"/>
          </a:xfrm>
        </p:spPr>
        <p:txBody>
          <a:bodyPr>
            <a:normAutofit/>
          </a:bodyPr>
          <a:lstStyle/>
          <a:p>
            <a:pPr algn="ctr"/>
            <a:r>
              <a:rPr lang="en-US" sz="3800" cap="none" dirty="0" smtClean="0"/>
              <a:t>4. Welk social media platform </a:t>
            </a:r>
            <a:r>
              <a:rPr lang="en-US" sz="3800" cap="none" dirty="0" err="1" smtClean="0"/>
              <a:t>gebruikt</a:t>
            </a:r>
            <a:r>
              <a:rPr lang="en-US" sz="3800" cap="none" dirty="0" smtClean="0"/>
              <a:t> </a:t>
            </a:r>
            <a:r>
              <a:rPr lang="en-US" sz="3800" cap="none" dirty="0" err="1" smtClean="0"/>
              <a:t>dit</a:t>
            </a:r>
            <a:r>
              <a:rPr lang="en-US" sz="3800" cap="none" dirty="0" smtClean="0"/>
              <a:t> </a:t>
            </a:r>
            <a:r>
              <a:rPr lang="en-US" sz="3800" cap="none" dirty="0" err="1" smtClean="0"/>
              <a:t>symbool</a:t>
            </a:r>
            <a:r>
              <a:rPr lang="en-US" sz="3800" cap="none" dirty="0" smtClean="0"/>
              <a:t>?</a:t>
            </a:r>
            <a:endParaRPr lang="en-US" sz="38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3951924"/>
            <a:ext cx="10820400" cy="220599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Twitter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Pinterest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Snapchat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Tumblr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713595" y="3876983"/>
            <a:ext cx="4326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sz="5400" b="1" dirty="0">
                <a:ln/>
                <a:solidFill>
                  <a:schemeClr val="accent3"/>
                </a:solidFill>
              </a:rPr>
              <a:t>C</a:t>
            </a:r>
            <a:r>
              <a:rPr lang="nl-NL" sz="5400" b="1" cap="none" spc="0" dirty="0" smtClean="0">
                <a:ln/>
                <a:solidFill>
                  <a:schemeClr val="accent3"/>
                </a:solidFill>
                <a:effectLst/>
              </a:rPr>
              <a:t>. Snapchat</a:t>
            </a:r>
            <a:endParaRPr lang="nl-NL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513" y="2913888"/>
            <a:ext cx="1961366" cy="19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4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57338"/>
            <a:ext cx="10820400" cy="1257300"/>
          </a:xfrm>
        </p:spPr>
        <p:txBody>
          <a:bodyPr>
            <a:normAutofit/>
          </a:bodyPr>
          <a:lstStyle/>
          <a:p>
            <a:pPr algn="ctr"/>
            <a:r>
              <a:rPr lang="en-US" sz="3800" cap="none" dirty="0"/>
              <a:t>5</a:t>
            </a:r>
            <a:r>
              <a:rPr lang="en-US" sz="3800" cap="none" dirty="0" smtClean="0"/>
              <a:t>. </a:t>
            </a:r>
            <a:r>
              <a:rPr lang="en-US" sz="3800" cap="none" dirty="0" err="1" smtClean="0"/>
              <a:t>Hoeveel</a:t>
            </a:r>
            <a:r>
              <a:rPr lang="en-US" sz="3800" cap="none" dirty="0" smtClean="0"/>
              <a:t> </a:t>
            </a:r>
            <a:r>
              <a:rPr lang="en-US" sz="3800" cap="none" dirty="0" err="1"/>
              <a:t>N</a:t>
            </a:r>
            <a:r>
              <a:rPr lang="en-US" sz="3800" cap="none" dirty="0" err="1" smtClean="0"/>
              <a:t>ederlanders</a:t>
            </a:r>
            <a:r>
              <a:rPr lang="en-US" sz="3800" cap="none" dirty="0" smtClean="0"/>
              <a:t> </a:t>
            </a:r>
            <a:r>
              <a:rPr lang="en-US" sz="3800" cap="none" dirty="0" err="1" smtClean="0"/>
              <a:t>maken</a:t>
            </a:r>
            <a:r>
              <a:rPr lang="en-US" sz="3800" cap="none" dirty="0" smtClean="0"/>
              <a:t> </a:t>
            </a:r>
            <a:r>
              <a:rPr lang="en-US" sz="3800" cap="none" dirty="0" err="1" smtClean="0"/>
              <a:t>gebruik</a:t>
            </a:r>
            <a:r>
              <a:rPr lang="en-US" sz="3800" cap="none" dirty="0" smtClean="0"/>
              <a:t> van </a:t>
            </a:r>
            <a:r>
              <a:rPr lang="en-US" sz="3800" cap="none" dirty="0"/>
              <a:t>F</a:t>
            </a:r>
            <a:r>
              <a:rPr lang="en-US" sz="3800" cap="none" dirty="0" smtClean="0"/>
              <a:t>acebook?</a:t>
            </a:r>
            <a:endParaRPr lang="en-US" sz="38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678343"/>
            <a:ext cx="10820400" cy="224885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6,6 </a:t>
            </a:r>
            <a:r>
              <a:rPr lang="en-US" sz="2800" dirty="0" err="1" smtClean="0"/>
              <a:t>miljoen</a:t>
            </a:r>
            <a:endParaRPr lang="en-US" sz="28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7,6 </a:t>
            </a:r>
            <a:r>
              <a:rPr lang="en-US" sz="2800" dirty="0" err="1" smtClean="0"/>
              <a:t>miljoen</a:t>
            </a:r>
            <a:endParaRPr lang="en-US" sz="28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8,6 </a:t>
            </a:r>
            <a:r>
              <a:rPr lang="en-US" sz="2800" dirty="0" err="1" smtClean="0"/>
              <a:t>miljoen</a:t>
            </a:r>
            <a:endParaRPr lang="en-US" sz="28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9,6 </a:t>
            </a:r>
            <a:r>
              <a:rPr lang="en-US" sz="2800" dirty="0" err="1" smtClean="0"/>
              <a:t>miljoen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023185" y="4167306"/>
            <a:ext cx="4687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sz="5400" b="1" cap="none" spc="0" dirty="0" smtClean="0">
                <a:ln/>
                <a:solidFill>
                  <a:schemeClr val="accent3"/>
                </a:solidFill>
                <a:effectLst/>
              </a:rPr>
              <a:t>D. 9,6 miljoen</a:t>
            </a:r>
            <a:endParaRPr lang="nl-NL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7435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854</TotalTime>
  <Words>1012</Words>
  <Application>Microsoft Macintosh PowerPoint</Application>
  <PresentationFormat>Widescreen</PresentationFormat>
  <Paragraphs>392</Paragraphs>
  <Slides>38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Century Gothic</vt:lpstr>
      <vt:lpstr>Wingdings</vt:lpstr>
      <vt:lpstr>Vapor Trail</vt:lpstr>
      <vt:lpstr>Social Media</vt:lpstr>
      <vt:lpstr>Social media Workshop</vt:lpstr>
      <vt:lpstr>Social media platformen</vt:lpstr>
      <vt:lpstr>Quiz</vt:lpstr>
      <vt:lpstr>1. Welk social media platform wordt wereldwijd het meest gebruikt?</vt:lpstr>
      <vt:lpstr>2. Welk social media platform wordt in Nederland het meest gebruikt?</vt:lpstr>
      <vt:lpstr>3. Hoeveel procent van de afhakers maakte zich zorgen over hun gegevens?</vt:lpstr>
      <vt:lpstr>4. Welk social media platform gebruikt dit symbool?</vt:lpstr>
      <vt:lpstr>5. Hoeveel Nederlanders maken gebruik van Facebook?</vt:lpstr>
      <vt:lpstr>6. Onder welk social media platform daalt het dagelijks gebruik het meest?</vt:lpstr>
      <vt:lpstr>7. Van welke van de onderstaande platformen stijgt het dagelijks gebruik het meest?</vt:lpstr>
      <vt:lpstr>8. Welk social media platform gebruikt dit symbool?</vt:lpstr>
      <vt:lpstr>9. Welke van de onderstaande social media platformen wordt het minst gebruikt?</vt:lpstr>
      <vt:lpstr>10. Welk platform groeit het hardst met het aantal gebruikers van 80 jaar en ouder?</vt:lpstr>
      <vt:lpstr>11. Welke van de onderstaande platformen wordt het meest gebruikt door jongeren van 15 t/m 19 jaar</vt:lpstr>
      <vt:lpstr>12. Welke leeftijdsgroep maakt dagelijks het meest gebruik van LinkedIn?</vt:lpstr>
      <vt:lpstr>Social media facts</vt:lpstr>
      <vt:lpstr>Meest gebruikte platformen</vt:lpstr>
      <vt:lpstr>Facebook</vt:lpstr>
      <vt:lpstr>YouTube</vt:lpstr>
      <vt:lpstr>linkedin</vt:lpstr>
      <vt:lpstr>twitter</vt:lpstr>
      <vt:lpstr>Gebruik social media</vt:lpstr>
      <vt:lpstr>Overige platformen</vt:lpstr>
      <vt:lpstr>Instagram</vt:lpstr>
      <vt:lpstr>pinterest</vt:lpstr>
      <vt:lpstr>snapchat</vt:lpstr>
      <vt:lpstr>Gebruik overige platformen</vt:lpstr>
      <vt:lpstr>Andere media</vt:lpstr>
      <vt:lpstr>Andere media</vt:lpstr>
      <vt:lpstr>Social media</vt:lpstr>
      <vt:lpstr>Social media</vt:lpstr>
      <vt:lpstr>Gebruik versterken met dos en don’ts</vt:lpstr>
      <vt:lpstr>Do</vt:lpstr>
      <vt:lpstr>Do</vt:lpstr>
      <vt:lpstr>Don’t</vt:lpstr>
      <vt:lpstr>Vragen?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</dc:title>
  <dc:creator>Ezgi Okyay</dc:creator>
  <cp:lastModifiedBy>Ezgi Okyay</cp:lastModifiedBy>
  <cp:revision>67</cp:revision>
  <dcterms:created xsi:type="dcterms:W3CDTF">2016-11-06T17:31:17Z</dcterms:created>
  <dcterms:modified xsi:type="dcterms:W3CDTF">2016-11-23T12:54:23Z</dcterms:modified>
</cp:coreProperties>
</file>